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33"/>
  </p:notesMasterIdLst>
  <p:sldIdLst>
    <p:sldId id="256" r:id="rId2"/>
    <p:sldId id="281" r:id="rId3"/>
    <p:sldId id="350" r:id="rId4"/>
    <p:sldId id="314" r:id="rId5"/>
    <p:sldId id="307" r:id="rId6"/>
    <p:sldId id="262" r:id="rId7"/>
    <p:sldId id="339" r:id="rId8"/>
    <p:sldId id="340" r:id="rId9"/>
    <p:sldId id="342" r:id="rId10"/>
    <p:sldId id="343" r:id="rId11"/>
    <p:sldId id="344" r:id="rId12"/>
    <p:sldId id="341" r:id="rId13"/>
    <p:sldId id="336" r:id="rId14"/>
    <p:sldId id="337" r:id="rId15"/>
    <p:sldId id="338" r:id="rId16"/>
    <p:sldId id="318" r:id="rId17"/>
    <p:sldId id="322" r:id="rId18"/>
    <p:sldId id="323" r:id="rId19"/>
    <p:sldId id="324" r:id="rId20"/>
    <p:sldId id="326" r:id="rId21"/>
    <p:sldId id="325" r:id="rId22"/>
    <p:sldId id="327" r:id="rId23"/>
    <p:sldId id="328" r:id="rId24"/>
    <p:sldId id="332" r:id="rId25"/>
    <p:sldId id="333" r:id="rId26"/>
    <p:sldId id="319" r:id="rId27"/>
    <p:sldId id="320" r:id="rId28"/>
    <p:sldId id="309" r:id="rId29"/>
    <p:sldId id="317" r:id="rId30"/>
    <p:sldId id="335" r:id="rId31"/>
    <p:sldId id="34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hyam" id="{3305DA30-7D6C-4ADF-8A89-A0D0EC6254E4}">
          <p14:sldIdLst>
            <p14:sldId id="256"/>
            <p14:sldId id="281"/>
            <p14:sldId id="350"/>
            <p14:sldId id="314"/>
            <p14:sldId id="307"/>
            <p14:sldId id="262"/>
            <p14:sldId id="339"/>
            <p14:sldId id="340"/>
            <p14:sldId id="342"/>
            <p14:sldId id="343"/>
            <p14:sldId id="344"/>
            <p14:sldId id="341"/>
            <p14:sldId id="336"/>
            <p14:sldId id="337"/>
            <p14:sldId id="338"/>
          </p14:sldIdLst>
        </p14:section>
        <p14:section name="Shivam" id="{FF3B69FF-6586-45C0-8B41-0311C0813586}">
          <p14:sldIdLst>
            <p14:sldId id="318"/>
            <p14:sldId id="322"/>
            <p14:sldId id="323"/>
            <p14:sldId id="324"/>
            <p14:sldId id="326"/>
            <p14:sldId id="325"/>
            <p14:sldId id="327"/>
          </p14:sldIdLst>
        </p14:section>
        <p14:section name="Viral" id="{897DD184-29C2-43D6-9C20-0B48A54B84D4}">
          <p14:sldIdLst>
            <p14:sldId id="328"/>
            <p14:sldId id="332"/>
            <p14:sldId id="333"/>
            <p14:sldId id="319"/>
            <p14:sldId id="320"/>
            <p14:sldId id="309"/>
            <p14:sldId id="317"/>
            <p14:sldId id="335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7F7"/>
    <a:srgbClr val="FFFFFF"/>
    <a:srgbClr val="D6544F"/>
    <a:srgbClr val="D25853"/>
    <a:srgbClr val="C93A34"/>
    <a:srgbClr val="D03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F42568-15BC-47DB-8101-507C0CFEB764}">
  <a:tblStyle styleId="{38F42568-15BC-47DB-8101-507C0CFEB7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3127" autoAdjust="0"/>
  </p:normalViewPr>
  <p:slideViewPr>
    <p:cSldViewPr snapToGrid="0">
      <p:cViewPr varScale="1">
        <p:scale>
          <a:sx n="96" d="100"/>
          <a:sy n="96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bad4994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bad4994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be171576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be171576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09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2825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be171576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be171576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039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140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be171576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be171576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81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ee1ce7685_1_24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ee1ce7685_1_24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330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9af5de71638f2d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9af5de71638f2d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827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147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ebe1715761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ebe1715761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23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ba89b1fa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ba89b1fa2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41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9af5de71638f2d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9af5de71638f2d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12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ba89b1fa2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ba89b1fa2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be171576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be171576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913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9af5de71638f2d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9af5de71638f2d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489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ebe1715761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ebe1715761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279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1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3.png"/><Relationship Id="rId1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637566" y="-291173"/>
            <a:ext cx="6050097" cy="5841811"/>
            <a:chOff x="2637566" y="-291173"/>
            <a:chExt cx="6050097" cy="58418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04644">
              <a:off x="2744250" y="-18606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1200" y="4502888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414464">
              <a:off x="5333687" y="749500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92288" y="4072813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-132625" y="1093750"/>
            <a:ext cx="9276625" cy="4207775"/>
            <a:chOff x="-132625" y="1093750"/>
            <a:chExt cx="9276625" cy="4207775"/>
          </a:xfrm>
        </p:grpSpPr>
        <p:pic>
          <p:nvPicPr>
            <p:cNvPr id="16" name="Google Shape;16;p2"/>
            <p:cNvPicPr preferRelativeResize="0"/>
            <p:nvPr/>
          </p:nvPicPr>
          <p:blipFill>
            <a:blip r:embed="rId8">
              <a:alphaModFix amt="64000"/>
            </a:blip>
            <a:stretch>
              <a:fillRect/>
            </a:stretch>
          </p:blipFill>
          <p:spPr>
            <a:xfrm>
              <a:off x="8286750" y="209675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9">
              <a:alphaModFix amt="24000"/>
            </a:blip>
            <a:stretch>
              <a:fillRect/>
            </a:stretch>
          </p:blipFill>
          <p:spPr>
            <a:xfrm>
              <a:off x="5394725" y="45490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>
              <a:off x="1390175" y="4580213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11">
              <a:alphaModFix amt="24000"/>
            </a:blip>
            <a:stretch>
              <a:fillRect/>
            </a:stretch>
          </p:blipFill>
          <p:spPr>
            <a:xfrm>
              <a:off x="-132625" y="1093750"/>
              <a:ext cx="847725" cy="59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715150" y="1246625"/>
            <a:ext cx="5041200" cy="26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715150" y="3953075"/>
            <a:ext cx="5041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4"/>
          <p:cNvGrpSpPr/>
          <p:nvPr/>
        </p:nvGrpSpPr>
        <p:grpSpPr>
          <a:xfrm>
            <a:off x="-110275" y="592897"/>
            <a:ext cx="8268963" cy="4874303"/>
            <a:chOff x="-110275" y="592897"/>
            <a:chExt cx="8268963" cy="4874303"/>
          </a:xfrm>
        </p:grpSpPr>
        <p:pic>
          <p:nvPicPr>
            <p:cNvPr id="291" name="Google Shape;29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30013" y="878763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8588" y="4419450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10275" y="2581242"/>
              <a:ext cx="666750" cy="674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30547" y="592897"/>
              <a:ext cx="796175" cy="63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24"/>
          <p:cNvGrpSpPr/>
          <p:nvPr/>
        </p:nvGrpSpPr>
        <p:grpSpPr>
          <a:xfrm>
            <a:off x="103350" y="50680"/>
            <a:ext cx="8995749" cy="5116945"/>
            <a:chOff x="103350" y="50680"/>
            <a:chExt cx="8995749" cy="5116945"/>
          </a:xfrm>
        </p:grpSpPr>
        <p:pic>
          <p:nvPicPr>
            <p:cNvPr id="296" name="Google Shape;296;p24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8180888" y="4577075"/>
              <a:ext cx="847725" cy="5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4"/>
            <p:cNvPicPr preferRelativeResize="0"/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103350" y="14270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4"/>
            <p:cNvPicPr preferRelativeResize="0"/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 rot="8962221">
              <a:off x="8233275" y="192100"/>
              <a:ext cx="742950" cy="68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2"/>
          <p:cNvGrpSpPr/>
          <p:nvPr/>
        </p:nvGrpSpPr>
        <p:grpSpPr>
          <a:xfrm flipH="1">
            <a:off x="3714748" y="296163"/>
            <a:ext cx="5366652" cy="5504463"/>
            <a:chOff x="3046673" y="296163"/>
            <a:chExt cx="5366652" cy="5504463"/>
          </a:xfrm>
        </p:grpSpPr>
        <p:pic>
          <p:nvPicPr>
            <p:cNvPr id="379" name="Google Shape;379;p32"/>
            <p:cNvPicPr preferRelativeResize="0"/>
            <p:nvPr/>
          </p:nvPicPr>
          <p:blipFill>
            <a:blip r:embed="rId3">
              <a:alphaModFix amt="46000"/>
            </a:blip>
            <a:stretch>
              <a:fillRect/>
            </a:stretch>
          </p:blipFill>
          <p:spPr>
            <a:xfrm>
              <a:off x="7556075" y="29616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2"/>
            <p:cNvPicPr preferRelativeResize="0"/>
            <p:nvPr/>
          </p:nvPicPr>
          <p:blipFill>
            <a:blip r:embed="rId4">
              <a:alphaModFix amt="46000"/>
            </a:blip>
            <a:stretch>
              <a:fillRect/>
            </a:stretch>
          </p:blipFill>
          <p:spPr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2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 rot="2875070">
              <a:off x="3211250" y="41987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32"/>
          <p:cNvGrpSpPr/>
          <p:nvPr/>
        </p:nvGrpSpPr>
        <p:grpSpPr>
          <a:xfrm flipH="1">
            <a:off x="-61227" y="-329034"/>
            <a:ext cx="9005319" cy="3048096"/>
            <a:chOff x="3183981" y="-329034"/>
            <a:chExt cx="9005319" cy="3048096"/>
          </a:xfrm>
        </p:grpSpPr>
        <p:pic>
          <p:nvPicPr>
            <p:cNvPr id="383" name="Google Shape;383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253317">
              <a:off x="3290975" y="-117462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03425" y="1709413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33"/>
          <p:cNvGrpSpPr/>
          <p:nvPr/>
        </p:nvGrpSpPr>
        <p:grpSpPr>
          <a:xfrm>
            <a:off x="378941" y="-251723"/>
            <a:ext cx="1684349" cy="5423086"/>
            <a:chOff x="378941" y="-251723"/>
            <a:chExt cx="1684349" cy="5423086"/>
          </a:xfrm>
        </p:grpSpPr>
        <p:pic>
          <p:nvPicPr>
            <p:cNvPr id="387" name="Google Shape;38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04644">
              <a:off x="485625" y="-14661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4300" y="2779563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414464">
              <a:off x="1137012" y="951675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938" y="4304588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" name="Google Shape;391;p33"/>
          <p:cNvGrpSpPr/>
          <p:nvPr/>
        </p:nvGrpSpPr>
        <p:grpSpPr>
          <a:xfrm>
            <a:off x="3328225" y="127175"/>
            <a:ext cx="5815775" cy="5174350"/>
            <a:chOff x="3328225" y="127175"/>
            <a:chExt cx="5815775" cy="5174350"/>
          </a:xfrm>
        </p:grpSpPr>
        <p:pic>
          <p:nvPicPr>
            <p:cNvPr id="392" name="Google Shape;392;p33"/>
            <p:cNvPicPr preferRelativeResize="0"/>
            <p:nvPr/>
          </p:nvPicPr>
          <p:blipFill>
            <a:blip r:embed="rId7">
              <a:alphaModFix amt="64000"/>
            </a:blip>
            <a:stretch>
              <a:fillRect/>
            </a:stretch>
          </p:blipFill>
          <p:spPr>
            <a:xfrm>
              <a:off x="8286750" y="209675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3"/>
            <p:cNvPicPr preferRelativeResize="0"/>
            <p:nvPr/>
          </p:nvPicPr>
          <p:blipFill>
            <a:blip r:embed="rId8">
              <a:alphaModFix amt="24000"/>
            </a:blip>
            <a:stretch>
              <a:fillRect/>
            </a:stretch>
          </p:blipFill>
          <p:spPr>
            <a:xfrm>
              <a:off x="5394725" y="45490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3"/>
            <p:cNvPicPr preferRelativeResize="0"/>
            <p:nvPr/>
          </p:nvPicPr>
          <p:blipFill>
            <a:blip r:embed="rId9">
              <a:alphaModFix amt="25000"/>
            </a:blip>
            <a:stretch>
              <a:fillRect/>
            </a:stretch>
          </p:blipFill>
          <p:spPr>
            <a:xfrm>
              <a:off x="3328225" y="454903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3"/>
            <p:cNvPicPr preferRelativeResize="0"/>
            <p:nvPr/>
          </p:nvPicPr>
          <p:blipFill>
            <a:blip r:embed="rId10">
              <a:alphaModFix amt="24000"/>
            </a:blip>
            <a:stretch>
              <a:fillRect/>
            </a:stretch>
          </p:blipFill>
          <p:spPr>
            <a:xfrm>
              <a:off x="6889750" y="127175"/>
              <a:ext cx="847725" cy="590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8"/>
          <p:cNvGrpSpPr/>
          <p:nvPr/>
        </p:nvGrpSpPr>
        <p:grpSpPr>
          <a:xfrm flipH="1">
            <a:off x="131743" y="-163001"/>
            <a:ext cx="8901381" cy="5221800"/>
            <a:chOff x="131743" y="-163001"/>
            <a:chExt cx="8901381" cy="5221800"/>
          </a:xfrm>
        </p:grpSpPr>
        <p:pic>
          <p:nvPicPr>
            <p:cNvPr id="325" name="Google Shape;32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831785">
              <a:off x="195988" y="22655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594998">
              <a:off x="7991835" y="24346"/>
              <a:ext cx="838885" cy="640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449" y="4106749"/>
              <a:ext cx="1243675" cy="952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28"/>
          <p:cNvGrpSpPr/>
          <p:nvPr/>
        </p:nvGrpSpPr>
        <p:grpSpPr>
          <a:xfrm rot="10800000">
            <a:off x="217025" y="1750950"/>
            <a:ext cx="8727225" cy="3445788"/>
            <a:chOff x="152400" y="-53237"/>
            <a:chExt cx="8727225" cy="3445788"/>
          </a:xfrm>
        </p:grpSpPr>
        <p:pic>
          <p:nvPicPr>
            <p:cNvPr id="329" name="Google Shape;329;p28"/>
            <p:cNvPicPr preferRelativeResize="0"/>
            <p:nvPr/>
          </p:nvPicPr>
          <p:blipFill>
            <a:blip r:embed="rId6">
              <a:alphaModFix amt="41000"/>
            </a:blip>
            <a:stretch>
              <a:fillRect/>
            </a:stretch>
          </p:blipFill>
          <p:spPr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8"/>
            <p:cNvPicPr preferRelativeResize="0"/>
            <p:nvPr/>
          </p:nvPicPr>
          <p:blipFill>
            <a:blip r:embed="rId7">
              <a:alphaModFix amt="26000"/>
            </a:blip>
            <a:stretch>
              <a:fillRect/>
            </a:stretch>
          </p:blipFill>
          <p:spPr>
            <a:xfrm>
              <a:off x="8184300" y="264007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8"/>
            <p:cNvPicPr preferRelativeResize="0"/>
            <p:nvPr/>
          </p:nvPicPr>
          <p:blipFill>
            <a:blip r:embed="rId8">
              <a:alphaModFix amt="41000"/>
            </a:blip>
            <a:stretch>
              <a:fillRect/>
            </a:stretch>
          </p:blipFill>
          <p:spPr>
            <a:xfrm>
              <a:off x="2978100" y="-53237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28"/>
          <p:cNvSpPr txBox="1">
            <a:spLocks noGrp="1"/>
          </p:cNvSpPr>
          <p:nvPr>
            <p:ph type="title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subTitle" idx="1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title" idx="2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3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title" idx="4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5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title" idx="6"/>
          </p:nvPr>
        </p:nvSpPr>
        <p:spPr>
          <a:xfrm>
            <a:off x="715050" y="48875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9038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141698" y="262961"/>
            <a:ext cx="8786952" cy="5310911"/>
            <a:chOff x="141698" y="262961"/>
            <a:chExt cx="8786952" cy="5310911"/>
          </a:xfrm>
        </p:grpSpPr>
        <p:pic>
          <p:nvPicPr>
            <p:cNvPr id="61" name="Google Shape;6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200000">
              <a:off x="251172" y="4719151"/>
              <a:ext cx="768000" cy="696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321517">
              <a:off x="363788" y="40770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0900" y="445395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6"/>
          <p:cNvGrpSpPr/>
          <p:nvPr/>
        </p:nvGrpSpPr>
        <p:grpSpPr>
          <a:xfrm>
            <a:off x="3800475" y="249238"/>
            <a:ext cx="5128175" cy="4741863"/>
            <a:chOff x="3800475" y="249238"/>
            <a:chExt cx="5128175" cy="4741863"/>
          </a:xfrm>
        </p:grpSpPr>
        <p:pic>
          <p:nvPicPr>
            <p:cNvPr id="65" name="Google Shape;65;p6"/>
            <p:cNvPicPr preferRelativeResize="0"/>
            <p:nvPr/>
          </p:nvPicPr>
          <p:blipFill>
            <a:blip r:embed="rId6">
              <a:alphaModFix amt="61000"/>
            </a:blip>
            <a:stretch>
              <a:fillRect/>
            </a:stretch>
          </p:blipFill>
          <p:spPr>
            <a:xfrm>
              <a:off x="8128550" y="24923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6"/>
            <p:cNvPicPr preferRelativeResize="0"/>
            <p:nvPr/>
          </p:nvPicPr>
          <p:blipFill>
            <a:blip r:embed="rId7">
              <a:alphaModFix amt="61000"/>
            </a:blip>
            <a:stretch>
              <a:fillRect/>
            </a:stretch>
          </p:blipFill>
          <p:spPr>
            <a:xfrm>
              <a:off x="8428995" y="950122"/>
              <a:ext cx="465079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00475" y="475241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8"/>
          <p:cNvGrpSpPr/>
          <p:nvPr/>
        </p:nvGrpSpPr>
        <p:grpSpPr>
          <a:xfrm>
            <a:off x="3046673" y="2293413"/>
            <a:ext cx="6034727" cy="3507213"/>
            <a:chOff x="3046673" y="2293413"/>
            <a:chExt cx="6034727" cy="3507213"/>
          </a:xfrm>
        </p:grpSpPr>
        <p:pic>
          <p:nvPicPr>
            <p:cNvPr id="83" name="Google Shape;83;p8"/>
            <p:cNvPicPr preferRelativeResize="0"/>
            <p:nvPr/>
          </p:nvPicPr>
          <p:blipFill>
            <a:blip r:embed="rId4">
              <a:alphaModFix amt="46000"/>
            </a:blip>
            <a:stretch>
              <a:fillRect/>
            </a:stretch>
          </p:blipFill>
          <p:spPr>
            <a:xfrm>
              <a:off x="8224150" y="229341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8"/>
            <p:cNvPicPr preferRelativeResize="0"/>
            <p:nvPr/>
          </p:nvPicPr>
          <p:blipFill>
            <a:blip r:embed="rId6">
              <a:alphaModFix amt="46000"/>
            </a:blip>
            <a:stretch>
              <a:fillRect/>
            </a:stretch>
          </p:blipFill>
          <p:spPr>
            <a:xfrm rot="2875070">
              <a:off x="3211250" y="41987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" name="Google Shape;86;p8"/>
          <p:cNvGrpSpPr/>
          <p:nvPr/>
        </p:nvGrpSpPr>
        <p:grpSpPr>
          <a:xfrm>
            <a:off x="3183981" y="-329034"/>
            <a:ext cx="5666744" cy="4818471"/>
            <a:chOff x="3183981" y="-329034"/>
            <a:chExt cx="5666744" cy="4818471"/>
          </a:xfrm>
        </p:grpSpPr>
        <p:pic>
          <p:nvPicPr>
            <p:cNvPr id="87" name="Google Shape;87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253317">
              <a:off x="3290975" y="-117462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64850" y="3479788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7713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198375" y="103338"/>
            <a:ext cx="8682388" cy="4910525"/>
            <a:chOff x="198375" y="103338"/>
            <a:chExt cx="8682388" cy="4910525"/>
          </a:xfrm>
        </p:grpSpPr>
        <p:pic>
          <p:nvPicPr>
            <p:cNvPr id="92" name="Google Shape;9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2775" y="165250"/>
              <a:ext cx="1066800" cy="88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1350" y="424233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0325" y="2793638"/>
              <a:ext cx="1381125" cy="105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14013" y="1444850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9600" y="4110438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85763" y="103338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98375" y="1535438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76238" y="3036938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0;p9"/>
          <p:cNvGrpSpPr/>
          <p:nvPr/>
        </p:nvGrpSpPr>
        <p:grpSpPr>
          <a:xfrm>
            <a:off x="-528524" y="152400"/>
            <a:ext cx="9967374" cy="5277449"/>
            <a:chOff x="-528524" y="152400"/>
            <a:chExt cx="9967374" cy="5277449"/>
          </a:xfrm>
        </p:grpSpPr>
        <p:pic>
          <p:nvPicPr>
            <p:cNvPr id="101" name="Google Shape;101;p9"/>
            <p:cNvPicPr preferRelativeResize="0"/>
            <p:nvPr/>
          </p:nvPicPr>
          <p:blipFill>
            <a:blip r:embed="rId11">
              <a:alphaModFix amt="70000"/>
            </a:blip>
            <a:stretch>
              <a:fillRect/>
            </a:stretch>
          </p:blipFill>
          <p:spPr>
            <a:xfrm>
              <a:off x="4286250" y="1524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9"/>
            <p:cNvPicPr preferRelativeResize="0"/>
            <p:nvPr/>
          </p:nvPicPr>
          <p:blipFill>
            <a:blip r:embed="rId12">
              <a:alphaModFix amt="50000"/>
            </a:blip>
            <a:stretch>
              <a:fillRect/>
            </a:stretch>
          </p:blipFill>
          <p:spPr>
            <a:xfrm rot="2700000">
              <a:off x="-418375" y="4362438"/>
              <a:ext cx="1133475" cy="78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9"/>
            <p:cNvPicPr preferRelativeResize="0"/>
            <p:nvPr/>
          </p:nvPicPr>
          <p:blipFill>
            <a:blip r:embed="rId13">
              <a:alphaModFix amt="57000"/>
            </a:blip>
            <a:stretch>
              <a:fillRect/>
            </a:stretch>
          </p:blipFill>
          <p:spPr>
            <a:xfrm>
              <a:off x="8514925" y="3895970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628850" y="415431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3887572">
              <a:off x="4169725" y="4524213"/>
              <a:ext cx="358031" cy="238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720000" y="1547836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2071700" y="2300575"/>
            <a:ext cx="5000700" cy="12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9"/>
          <p:cNvPicPr preferRelativeResize="0"/>
          <p:nvPr/>
        </p:nvPicPr>
        <p:blipFill>
          <a:blip r:embed="rId15">
            <a:alphaModFix amt="58000"/>
          </a:blip>
          <a:stretch>
            <a:fillRect/>
          </a:stretch>
        </p:blipFill>
        <p:spPr>
          <a:xfrm>
            <a:off x="8749375" y="1152525"/>
            <a:ext cx="1032750" cy="804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715100" y="825900"/>
            <a:ext cx="5196900" cy="11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4"/>
          <p:cNvGrpSpPr/>
          <p:nvPr/>
        </p:nvGrpSpPr>
        <p:grpSpPr>
          <a:xfrm>
            <a:off x="-113575" y="1605213"/>
            <a:ext cx="8995201" cy="3538288"/>
            <a:chOff x="-113575" y="1605213"/>
            <a:chExt cx="8995201" cy="3538288"/>
          </a:xfrm>
        </p:grpSpPr>
        <p:pic>
          <p:nvPicPr>
            <p:cNvPr id="150" name="Google Shape;150;p14"/>
            <p:cNvPicPr preferRelativeResize="0"/>
            <p:nvPr/>
          </p:nvPicPr>
          <p:blipFill>
            <a:blip r:embed="rId3">
              <a:alphaModFix amt="46000"/>
            </a:blip>
            <a:stretch>
              <a:fillRect/>
            </a:stretch>
          </p:blipFill>
          <p:spPr>
            <a:xfrm>
              <a:off x="8186300" y="2933038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4"/>
            <p:cNvPicPr preferRelativeResize="0"/>
            <p:nvPr/>
          </p:nvPicPr>
          <p:blipFill>
            <a:blip r:embed="rId4">
              <a:alphaModFix amt="41000"/>
            </a:blip>
            <a:stretch>
              <a:fillRect/>
            </a:stretch>
          </p:blipFill>
          <p:spPr>
            <a:xfrm>
              <a:off x="-113575" y="1605213"/>
              <a:ext cx="828675" cy="5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4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>
              <a:off x="8239500" y="1952613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4"/>
            <p:cNvPicPr preferRelativeResize="0"/>
            <p:nvPr/>
          </p:nvPicPr>
          <p:blipFill>
            <a:blip r:embed="rId6">
              <a:alphaModFix amt="41000"/>
            </a:blip>
            <a:stretch>
              <a:fillRect/>
            </a:stretch>
          </p:blipFill>
          <p:spPr>
            <a:xfrm>
              <a:off x="172513" y="3952875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14"/>
          <p:cNvGrpSpPr/>
          <p:nvPr/>
        </p:nvGrpSpPr>
        <p:grpSpPr>
          <a:xfrm>
            <a:off x="218200" y="246682"/>
            <a:ext cx="8210788" cy="4604418"/>
            <a:chOff x="218200" y="246682"/>
            <a:chExt cx="8210788" cy="4604418"/>
          </a:xfrm>
        </p:grpSpPr>
        <p:pic>
          <p:nvPicPr>
            <p:cNvPr id="155" name="Google Shape;155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7447913" y="450388"/>
              <a:ext cx="981075" cy="87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4500000">
              <a:off x="279438" y="356700"/>
              <a:ext cx="790575" cy="73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87238" y="4317700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58950" y="331003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2290050" y="304536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1"/>
          </p:nvPr>
        </p:nvSpPr>
        <p:spPr>
          <a:xfrm>
            <a:off x="1458150" y="1371775"/>
            <a:ext cx="6227700" cy="18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161" name="Google Shape;16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14438" y="4151013"/>
            <a:ext cx="109537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1"/>
          <p:cNvGrpSpPr/>
          <p:nvPr/>
        </p:nvGrpSpPr>
        <p:grpSpPr>
          <a:xfrm>
            <a:off x="759525" y="962150"/>
            <a:ext cx="8321875" cy="4838475"/>
            <a:chOff x="759525" y="962150"/>
            <a:chExt cx="8321875" cy="4838475"/>
          </a:xfrm>
        </p:grpSpPr>
        <p:pic>
          <p:nvPicPr>
            <p:cNvPr id="256" name="Google Shape;256;p21"/>
            <p:cNvPicPr preferRelativeResize="0"/>
            <p:nvPr/>
          </p:nvPicPr>
          <p:blipFill>
            <a:blip r:embed="rId4">
              <a:alphaModFix amt="46000"/>
            </a:blip>
            <a:stretch>
              <a:fillRect/>
            </a:stretch>
          </p:blipFill>
          <p:spPr>
            <a:xfrm>
              <a:off x="8224150" y="229341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1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1"/>
            <p:cNvPicPr preferRelativeResize="0"/>
            <p:nvPr/>
          </p:nvPicPr>
          <p:blipFill>
            <a:blip r:embed="rId6">
              <a:alphaModFix amt="46000"/>
            </a:blip>
            <a:stretch>
              <a:fillRect/>
            </a:stretch>
          </p:blipFill>
          <p:spPr>
            <a:xfrm>
              <a:off x="759525" y="9621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1"/>
          <p:cNvGrpSpPr/>
          <p:nvPr/>
        </p:nvGrpSpPr>
        <p:grpSpPr>
          <a:xfrm>
            <a:off x="205906" y="1958016"/>
            <a:ext cx="8644819" cy="2531421"/>
            <a:chOff x="205906" y="1958016"/>
            <a:chExt cx="8644819" cy="2531421"/>
          </a:xfrm>
        </p:grpSpPr>
        <p:pic>
          <p:nvPicPr>
            <p:cNvPr id="260" name="Google Shape;26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253317">
              <a:off x="312900" y="2169588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64850" y="3479788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21"/>
          <p:cNvSpPr txBox="1">
            <a:spLocks noGrp="1"/>
          </p:cNvSpPr>
          <p:nvPr>
            <p:ph type="title" hasCustomPrompt="1"/>
          </p:nvPr>
        </p:nvSpPr>
        <p:spPr>
          <a:xfrm>
            <a:off x="1284000" y="5673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1"/>
          <p:cNvSpPr txBox="1">
            <a:spLocks noGrp="1"/>
          </p:cNvSpPr>
          <p:nvPr>
            <p:ph type="subTitle" idx="1"/>
          </p:nvPr>
        </p:nvSpPr>
        <p:spPr>
          <a:xfrm>
            <a:off x="1284000" y="13496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5802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 txBox="1">
            <a:spLocks noGrp="1"/>
          </p:cNvSpPr>
          <p:nvPr>
            <p:ph type="subTitle" idx="3"/>
          </p:nvPr>
        </p:nvSpPr>
        <p:spPr>
          <a:xfrm>
            <a:off x="1284000" y="274025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34867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7" name="Google Shape;267;p21"/>
          <p:cNvSpPr txBox="1">
            <a:spLocks noGrp="1"/>
          </p:cNvSpPr>
          <p:nvPr>
            <p:ph type="subTitle" idx="5"/>
          </p:nvPr>
        </p:nvSpPr>
        <p:spPr>
          <a:xfrm>
            <a:off x="1284000" y="413090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3"/>
          <p:cNvGrpSpPr/>
          <p:nvPr/>
        </p:nvGrpSpPr>
        <p:grpSpPr>
          <a:xfrm>
            <a:off x="0" y="535000"/>
            <a:ext cx="9200450" cy="4693663"/>
            <a:chOff x="0" y="535000"/>
            <a:chExt cx="9200450" cy="4693663"/>
          </a:xfrm>
        </p:grpSpPr>
        <p:pic>
          <p:nvPicPr>
            <p:cNvPr id="282" name="Google Shape;282;p23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8070550" y="535000"/>
              <a:ext cx="1032750" cy="804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3"/>
            <p:cNvPicPr preferRelativeResize="0"/>
            <p:nvPr/>
          </p:nvPicPr>
          <p:blipFill>
            <a:blip r:embed="rId4">
              <a:alphaModFix amt="35000"/>
            </a:blip>
            <a:stretch>
              <a:fillRect/>
            </a:stretch>
          </p:blipFill>
          <p:spPr>
            <a:xfrm>
              <a:off x="0" y="38560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3"/>
            <p:cNvPicPr preferRelativeResize="0"/>
            <p:nvPr/>
          </p:nvPicPr>
          <p:blipFill>
            <a:blip r:embed="rId5">
              <a:alphaModFix amt="67000"/>
            </a:blip>
            <a:stretch>
              <a:fillRect/>
            </a:stretch>
          </p:blipFill>
          <p:spPr>
            <a:xfrm>
              <a:off x="8276525" y="4516145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23"/>
          <p:cNvGrpSpPr/>
          <p:nvPr/>
        </p:nvGrpSpPr>
        <p:grpSpPr>
          <a:xfrm>
            <a:off x="471950" y="624425"/>
            <a:ext cx="6885300" cy="5035063"/>
            <a:chOff x="471950" y="624425"/>
            <a:chExt cx="6885300" cy="5035063"/>
          </a:xfrm>
        </p:grpSpPr>
        <p:pic>
          <p:nvPicPr>
            <p:cNvPr id="286" name="Google Shape;286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1950" y="624425"/>
              <a:ext cx="838200" cy="8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71400" y="4830813"/>
              <a:ext cx="1085850" cy="828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715050" y="48875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74175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956875"/>
            <a:ext cx="7713900" cy="3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6" r:id="rId5"/>
    <p:sldLayoutId id="2147483658" r:id="rId6"/>
    <p:sldLayoutId id="2147483660" r:id="rId7"/>
    <p:sldLayoutId id="2147483667" r:id="rId8"/>
    <p:sldLayoutId id="2147483669" r:id="rId9"/>
    <p:sldLayoutId id="2147483670" r:id="rId10"/>
    <p:sldLayoutId id="2147483672" r:id="rId11"/>
    <p:sldLayoutId id="2147483678" r:id="rId12"/>
    <p:sldLayoutId id="2147483679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jpe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7"/>
          <p:cNvPicPr preferRelativeResize="0"/>
          <p:nvPr/>
        </p:nvPicPr>
        <p:blipFill rotWithShape="1">
          <a:blip r:embed="rId3">
            <a:alphaModFix/>
          </a:blip>
          <a:srcRect l="10621" t="9" r="10644"/>
          <a:stretch/>
        </p:blipFill>
        <p:spPr>
          <a:xfrm>
            <a:off x="5975600" y="948025"/>
            <a:ext cx="2192673" cy="3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>
            <a:spLocks noGrp="1"/>
          </p:cNvSpPr>
          <p:nvPr>
            <p:ph type="ctrTitle"/>
          </p:nvPr>
        </p:nvSpPr>
        <p:spPr>
          <a:xfrm>
            <a:off x="715150" y="1246625"/>
            <a:ext cx="5041200" cy="26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Krub Medium" panose="00000600000000000000" pitchFamily="2" charset="-34"/>
                <a:cs typeface="Krub Medium" panose="00000600000000000000" pitchFamily="2" charset="-34"/>
              </a:rPr>
              <a:t>BLOOD BANK MANAGEMENT SYSTEM</a:t>
            </a:r>
            <a:endParaRPr sz="5400"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838AF8D-0181-017C-2017-8D9A7B13D231}"/>
              </a:ext>
            </a:extLst>
          </p:cNvPr>
          <p:cNvSpPr txBox="1"/>
          <p:nvPr/>
        </p:nvSpPr>
        <p:spPr>
          <a:xfrm>
            <a:off x="477381" y="12252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3200" b="1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4141B-92F8-6F25-9AD9-FA6E7CFEB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361"/>
          <a:stretch/>
        </p:blipFill>
        <p:spPr>
          <a:xfrm>
            <a:off x="1338882" y="836183"/>
            <a:ext cx="6178768" cy="36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54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838AF8D-0181-017C-2017-8D9A7B13D231}"/>
              </a:ext>
            </a:extLst>
          </p:cNvPr>
          <p:cNvSpPr txBox="1"/>
          <p:nvPr/>
        </p:nvSpPr>
        <p:spPr>
          <a:xfrm>
            <a:off x="477381" y="12252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3200" b="1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4141B-92F8-6F25-9AD9-FA6E7CFEB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72"/>
          <a:stretch/>
        </p:blipFill>
        <p:spPr>
          <a:xfrm>
            <a:off x="1040454" y="892644"/>
            <a:ext cx="6796645" cy="37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2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838AF8D-0181-017C-2017-8D9A7B13D231}"/>
              </a:ext>
            </a:extLst>
          </p:cNvPr>
          <p:cNvSpPr txBox="1"/>
          <p:nvPr/>
        </p:nvSpPr>
        <p:spPr>
          <a:xfrm>
            <a:off x="477381" y="15405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3200" b="1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Data Flow Diagram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1EEF5D-AD56-660D-CD2F-2BD89AF2E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1" r="4935"/>
          <a:stretch/>
        </p:blipFill>
        <p:spPr>
          <a:xfrm rot="5400000">
            <a:off x="2715784" y="-933145"/>
            <a:ext cx="4278860" cy="7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3;p53">
            <a:extLst>
              <a:ext uri="{FF2B5EF4-FFF2-40B4-BE49-F238E27FC236}">
                <a16:creationId xmlns:a16="http://schemas.microsoft.com/office/drawing/2014/main" id="{F5AC7EA1-37C7-FC9E-6A6D-19F5FB5386A7}"/>
              </a:ext>
            </a:extLst>
          </p:cNvPr>
          <p:cNvSpPr txBox="1">
            <a:spLocks/>
          </p:cNvSpPr>
          <p:nvPr/>
        </p:nvSpPr>
        <p:spPr>
          <a:xfrm>
            <a:off x="279400" y="1307099"/>
            <a:ext cx="4565595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USER </a:t>
            </a:r>
            <a:br>
              <a:rPr lang="en-IN" sz="60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-IN" sz="60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6CA9A-829C-868E-5B9A-629622C5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375" y="1038541"/>
            <a:ext cx="4599625" cy="30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6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2099E0-9BB5-9205-DB7B-61F48C5F1FAE}"/>
              </a:ext>
            </a:extLst>
          </p:cNvPr>
          <p:cNvSpPr/>
          <p:nvPr/>
        </p:nvSpPr>
        <p:spPr>
          <a:xfrm>
            <a:off x="851338" y="473342"/>
            <a:ext cx="557048" cy="430924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21F5F7-08FC-CCDC-871F-D6ABA69ED877}"/>
              </a:ext>
            </a:extLst>
          </p:cNvPr>
          <p:cNvCxnSpPr/>
          <p:nvPr/>
        </p:nvCxnSpPr>
        <p:spPr>
          <a:xfrm>
            <a:off x="1408386" y="1135118"/>
            <a:ext cx="2701158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723;p53">
            <a:extLst>
              <a:ext uri="{FF2B5EF4-FFF2-40B4-BE49-F238E27FC236}">
                <a16:creationId xmlns:a16="http://schemas.microsoft.com/office/drawing/2014/main" id="{510E0EAC-F8EE-E843-2BA1-BBCB598BA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1338" y="163225"/>
            <a:ext cx="557048" cy="4929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NAV</a:t>
            </a:r>
            <a:b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I</a:t>
            </a:r>
            <a:b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GA</a:t>
            </a:r>
            <a:b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T</a:t>
            </a:r>
            <a:b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I</a:t>
            </a:r>
            <a:b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ON</a:t>
            </a:r>
            <a:endParaRPr sz="2400" dirty="0">
              <a:solidFill>
                <a:srgbClr val="D25853"/>
              </a:solidFill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sp>
        <p:nvSpPr>
          <p:cNvPr id="6" name="Google Shape;723;p53">
            <a:extLst>
              <a:ext uri="{FF2B5EF4-FFF2-40B4-BE49-F238E27FC236}">
                <a16:creationId xmlns:a16="http://schemas.microsoft.com/office/drawing/2014/main" id="{D880D972-BA85-EC84-5056-342AF9D61484}"/>
              </a:ext>
            </a:extLst>
          </p:cNvPr>
          <p:cNvSpPr txBox="1">
            <a:spLocks/>
          </p:cNvSpPr>
          <p:nvPr/>
        </p:nvSpPr>
        <p:spPr>
          <a:xfrm>
            <a:off x="3924886" y="805977"/>
            <a:ext cx="3543043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Simplified 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36A97-05A3-C3DB-4584-DDD673AAAF97}"/>
              </a:ext>
            </a:extLst>
          </p:cNvPr>
          <p:cNvSpPr txBox="1"/>
          <p:nvPr/>
        </p:nvSpPr>
        <p:spPr>
          <a:xfrm>
            <a:off x="4162425" y="124218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 navigation is designed to be simple and straightforward, ensuring that users can easily access essential features without unnecessary complexity.</a:t>
            </a:r>
            <a:endParaRPr lang="en-IN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0D9AD8-2A2B-67A3-76F2-A3BBD760E0C8}"/>
              </a:ext>
            </a:extLst>
          </p:cNvPr>
          <p:cNvCxnSpPr/>
          <p:nvPr/>
        </p:nvCxnSpPr>
        <p:spPr>
          <a:xfrm>
            <a:off x="1408386" y="2367756"/>
            <a:ext cx="2701158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Google Shape;723;p53">
            <a:extLst>
              <a:ext uri="{FF2B5EF4-FFF2-40B4-BE49-F238E27FC236}">
                <a16:creationId xmlns:a16="http://schemas.microsoft.com/office/drawing/2014/main" id="{83A6F19C-9B6F-16C0-B3BD-5A3CEF12893F}"/>
              </a:ext>
            </a:extLst>
          </p:cNvPr>
          <p:cNvSpPr txBox="1">
            <a:spLocks/>
          </p:cNvSpPr>
          <p:nvPr/>
        </p:nvSpPr>
        <p:spPr>
          <a:xfrm>
            <a:off x="3935396" y="2061256"/>
            <a:ext cx="4031445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Role Specific Interfaces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D3692-F02C-F1FB-1053-C85EA0E9E740}"/>
              </a:ext>
            </a:extLst>
          </p:cNvPr>
          <p:cNvSpPr txBox="1"/>
          <p:nvPr/>
        </p:nvSpPr>
        <p:spPr>
          <a:xfrm>
            <a:off x="4162425" y="247482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Different user roles (donors, hospitals, administrators) have interfaces tailored to their specific needs</a:t>
            </a:r>
            <a:endParaRPr lang="en-IN" dirty="0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0E5A94-C16B-D7F5-CB8C-1111CD766B18}"/>
              </a:ext>
            </a:extLst>
          </p:cNvPr>
          <p:cNvCxnSpPr/>
          <p:nvPr/>
        </p:nvCxnSpPr>
        <p:spPr>
          <a:xfrm>
            <a:off x="1408386" y="3585709"/>
            <a:ext cx="2701158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Google Shape;723;p53">
            <a:extLst>
              <a:ext uri="{FF2B5EF4-FFF2-40B4-BE49-F238E27FC236}">
                <a16:creationId xmlns:a16="http://schemas.microsoft.com/office/drawing/2014/main" id="{E36C0344-D189-5FFA-F0A0-117D8C7CD44F}"/>
              </a:ext>
            </a:extLst>
          </p:cNvPr>
          <p:cNvSpPr txBox="1">
            <a:spLocks/>
          </p:cNvSpPr>
          <p:nvPr/>
        </p:nvSpPr>
        <p:spPr>
          <a:xfrm>
            <a:off x="3882846" y="3279209"/>
            <a:ext cx="3532533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Notification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70589-B6B3-5733-2B5D-4E4246031AA6}"/>
              </a:ext>
            </a:extLst>
          </p:cNvPr>
          <p:cNvSpPr txBox="1"/>
          <p:nvPr/>
        </p:nvSpPr>
        <p:spPr>
          <a:xfrm>
            <a:off x="4162425" y="369277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Implementing a notification system ensures that users receive timely updates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346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2099E0-9BB5-9205-DB7B-61F48C5F1FAE}"/>
              </a:ext>
            </a:extLst>
          </p:cNvPr>
          <p:cNvSpPr/>
          <p:nvPr/>
        </p:nvSpPr>
        <p:spPr>
          <a:xfrm>
            <a:off x="851338" y="473342"/>
            <a:ext cx="557048" cy="430924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21F5F7-08FC-CCDC-871F-D6ABA69ED877}"/>
              </a:ext>
            </a:extLst>
          </p:cNvPr>
          <p:cNvCxnSpPr/>
          <p:nvPr/>
        </p:nvCxnSpPr>
        <p:spPr>
          <a:xfrm>
            <a:off x="1408386" y="1135118"/>
            <a:ext cx="2701158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723;p53">
            <a:extLst>
              <a:ext uri="{FF2B5EF4-FFF2-40B4-BE49-F238E27FC236}">
                <a16:creationId xmlns:a16="http://schemas.microsoft.com/office/drawing/2014/main" id="{510E0EAC-F8EE-E843-2BA1-BBCB598BA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1338" y="278835"/>
            <a:ext cx="557048" cy="4929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L</a:t>
            </a:r>
            <a:b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A</a:t>
            </a:r>
            <a:b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Y</a:t>
            </a:r>
            <a:b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O</a:t>
            </a:r>
            <a:b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U</a:t>
            </a:r>
            <a:b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T</a:t>
            </a:r>
            <a:b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endParaRPr sz="2400" dirty="0">
              <a:solidFill>
                <a:srgbClr val="D25853"/>
              </a:solidFill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sp>
        <p:nvSpPr>
          <p:cNvPr id="6" name="Google Shape;723;p53">
            <a:extLst>
              <a:ext uri="{FF2B5EF4-FFF2-40B4-BE49-F238E27FC236}">
                <a16:creationId xmlns:a16="http://schemas.microsoft.com/office/drawing/2014/main" id="{D880D972-BA85-EC84-5056-342AF9D61484}"/>
              </a:ext>
            </a:extLst>
          </p:cNvPr>
          <p:cNvSpPr txBox="1">
            <a:spLocks/>
          </p:cNvSpPr>
          <p:nvPr/>
        </p:nvSpPr>
        <p:spPr>
          <a:xfrm>
            <a:off x="4040496" y="805977"/>
            <a:ext cx="3543043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Visual Representation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36A97-05A3-C3DB-4584-DDD673AAAF97}"/>
              </a:ext>
            </a:extLst>
          </p:cNvPr>
          <p:cNvSpPr txBox="1"/>
          <p:nvPr/>
        </p:nvSpPr>
        <p:spPr>
          <a:xfrm>
            <a:off x="4162425" y="124218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Incorporating visual aids, such as charts and graphs, enhances data comprehension for administrators</a:t>
            </a:r>
            <a:endParaRPr lang="en-IN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0D9AD8-2A2B-67A3-76F2-A3BBD760E0C8}"/>
              </a:ext>
            </a:extLst>
          </p:cNvPr>
          <p:cNvCxnSpPr/>
          <p:nvPr/>
        </p:nvCxnSpPr>
        <p:spPr>
          <a:xfrm>
            <a:off x="1408386" y="2367756"/>
            <a:ext cx="2701158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Google Shape;723;p53">
            <a:extLst>
              <a:ext uri="{FF2B5EF4-FFF2-40B4-BE49-F238E27FC236}">
                <a16:creationId xmlns:a16="http://schemas.microsoft.com/office/drawing/2014/main" id="{83A6F19C-9B6F-16C0-B3BD-5A3CEF12893F}"/>
              </a:ext>
            </a:extLst>
          </p:cNvPr>
          <p:cNvSpPr txBox="1">
            <a:spLocks/>
          </p:cNvSpPr>
          <p:nvPr/>
        </p:nvSpPr>
        <p:spPr>
          <a:xfrm>
            <a:off x="3462431" y="2061256"/>
            <a:ext cx="4031445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Real time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D3692-F02C-F1FB-1053-C85EA0E9E740}"/>
              </a:ext>
            </a:extLst>
          </p:cNvPr>
          <p:cNvSpPr txBox="1"/>
          <p:nvPr/>
        </p:nvSpPr>
        <p:spPr>
          <a:xfrm>
            <a:off x="4162425" y="247482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 inclusion of real-time metrics and analytics allows administrators to monitor and analyze trends, making data-driven decisions to optimize blood bank operations.</a:t>
            </a:r>
            <a:endParaRPr lang="en-IN" dirty="0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0E5A94-C16B-D7F5-CB8C-1111CD766B18}"/>
              </a:ext>
            </a:extLst>
          </p:cNvPr>
          <p:cNvCxnSpPr/>
          <p:nvPr/>
        </p:nvCxnSpPr>
        <p:spPr>
          <a:xfrm>
            <a:off x="1408386" y="3585709"/>
            <a:ext cx="2701158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Google Shape;723;p53">
            <a:extLst>
              <a:ext uri="{FF2B5EF4-FFF2-40B4-BE49-F238E27FC236}">
                <a16:creationId xmlns:a16="http://schemas.microsoft.com/office/drawing/2014/main" id="{E36C0344-D189-5FFA-F0A0-117D8C7CD44F}"/>
              </a:ext>
            </a:extLst>
          </p:cNvPr>
          <p:cNvSpPr txBox="1">
            <a:spLocks/>
          </p:cNvSpPr>
          <p:nvPr/>
        </p:nvSpPr>
        <p:spPr>
          <a:xfrm>
            <a:off x="4082542" y="3279209"/>
            <a:ext cx="3532533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Mobile Responsiveness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70589-B6B3-5733-2B5D-4E4246031AA6}"/>
              </a:ext>
            </a:extLst>
          </p:cNvPr>
          <p:cNvSpPr txBox="1"/>
          <p:nvPr/>
        </p:nvSpPr>
        <p:spPr>
          <a:xfrm>
            <a:off x="4162425" y="369277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 user interface is not only optimized for desktops but is also responsive on mobile devices, ensuring accessibility anytime, anywhere.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0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1142431" y="48875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rub Medium" panose="00000600000000000000" pitchFamily="2" charset="-34"/>
                <a:cs typeface="Krub Medium" panose="00000600000000000000" pitchFamily="2" charset="-34"/>
              </a:rPr>
              <a:t>REGISTRATION PROCESS</a:t>
            </a:r>
            <a:endParaRPr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4CD11-253A-F051-352E-7BEF3B00ED5A}"/>
              </a:ext>
            </a:extLst>
          </p:cNvPr>
          <p:cNvSpPr txBox="1"/>
          <p:nvPr/>
        </p:nvSpPr>
        <p:spPr>
          <a:xfrm>
            <a:off x="2867577" y="1316017"/>
            <a:ext cx="4601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2400" b="1" dirty="0">
                <a:solidFill>
                  <a:srgbClr val="FFFFFF"/>
                </a:solidFill>
                <a:latin typeface="Söhne"/>
              </a:rPr>
              <a:t>Authentication using OTP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5B93B80-B2D1-86A8-74E9-11B43E642747}"/>
              </a:ext>
            </a:extLst>
          </p:cNvPr>
          <p:cNvSpPr/>
          <p:nvPr/>
        </p:nvSpPr>
        <p:spPr>
          <a:xfrm>
            <a:off x="1605308" y="2403842"/>
            <a:ext cx="775252" cy="77525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566D8A-228B-0EA9-E3A4-CFA52541F4A2}"/>
              </a:ext>
            </a:extLst>
          </p:cNvPr>
          <p:cNvSpPr/>
          <p:nvPr/>
        </p:nvSpPr>
        <p:spPr>
          <a:xfrm>
            <a:off x="4174572" y="2403841"/>
            <a:ext cx="775252" cy="77525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F7C522-DE89-DD8A-8444-40449BF423B9}"/>
              </a:ext>
            </a:extLst>
          </p:cNvPr>
          <p:cNvSpPr/>
          <p:nvPr/>
        </p:nvSpPr>
        <p:spPr>
          <a:xfrm>
            <a:off x="6743836" y="2391465"/>
            <a:ext cx="775252" cy="77525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6360EF-2E2D-69C3-04C0-7D8294F7D4C9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992934" y="3179095"/>
            <a:ext cx="0" cy="654602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1C9010-A023-7926-9938-9126E553041B}"/>
              </a:ext>
            </a:extLst>
          </p:cNvPr>
          <p:cNvSpPr txBox="1"/>
          <p:nvPr/>
        </p:nvSpPr>
        <p:spPr>
          <a:xfrm>
            <a:off x="1495982" y="3774063"/>
            <a:ext cx="1371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2400" b="1" dirty="0">
                <a:solidFill>
                  <a:srgbClr val="FFFFFF"/>
                </a:solidFill>
                <a:latin typeface="Söhne"/>
              </a:rPr>
              <a:t>Sign Up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74C51C-DA61-4133-24FA-CE2033A433B6}"/>
              </a:ext>
            </a:extLst>
          </p:cNvPr>
          <p:cNvCxnSpPr>
            <a:cxnSpLocks/>
          </p:cNvCxnSpPr>
          <p:nvPr/>
        </p:nvCxnSpPr>
        <p:spPr>
          <a:xfrm>
            <a:off x="4587046" y="1749239"/>
            <a:ext cx="0" cy="654602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BFDF38-FAE0-26EB-3A08-BFE2ED8B2C9D}"/>
              </a:ext>
            </a:extLst>
          </p:cNvPr>
          <p:cNvCxnSpPr>
            <a:cxnSpLocks/>
          </p:cNvCxnSpPr>
          <p:nvPr/>
        </p:nvCxnSpPr>
        <p:spPr>
          <a:xfrm>
            <a:off x="7131462" y="3119461"/>
            <a:ext cx="0" cy="654602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868EE5-FCAB-C2D0-0A33-B102EB7BA668}"/>
              </a:ext>
            </a:extLst>
          </p:cNvPr>
          <p:cNvSpPr txBox="1"/>
          <p:nvPr/>
        </p:nvSpPr>
        <p:spPr>
          <a:xfrm>
            <a:off x="6459510" y="3774063"/>
            <a:ext cx="1794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2400" b="1" i="0" dirty="0">
                <a:solidFill>
                  <a:srgbClr val="FFFFFF"/>
                </a:solidFill>
                <a:effectLst/>
                <a:latin typeface="Söhne"/>
              </a:rPr>
              <a:t>Enrolment</a:t>
            </a:r>
            <a:endParaRPr lang="en-IN" sz="2400" b="1" dirty="0">
              <a:solidFill>
                <a:srgbClr val="FFFFFF"/>
              </a:solidFill>
              <a:latin typeface="Söhne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D3EB1DD-185B-4096-E14B-1FD36D6FBB5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2380560" y="2791468"/>
            <a:ext cx="1794012" cy="1"/>
          </a:xfrm>
          <a:prstGeom prst="line">
            <a:avLst/>
          </a:prstGeom>
          <a:ln w="285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597FFC-0ADA-86AE-663B-C097D4A23E53}"/>
              </a:ext>
            </a:extLst>
          </p:cNvPr>
          <p:cNvCxnSpPr>
            <a:cxnSpLocks/>
          </p:cNvCxnSpPr>
          <p:nvPr/>
        </p:nvCxnSpPr>
        <p:spPr>
          <a:xfrm flipV="1">
            <a:off x="4948664" y="2779090"/>
            <a:ext cx="1794012" cy="1"/>
          </a:xfrm>
          <a:prstGeom prst="line">
            <a:avLst/>
          </a:prstGeom>
          <a:ln w="285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A6E59966-709A-EDC4-C0F2-75CAADD483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00179" y="2519151"/>
            <a:ext cx="599095" cy="5990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E7B8CA7-F5A3-C63A-F761-4EA0878731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89882" y="2519151"/>
            <a:ext cx="544632" cy="54463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5EFE78-9780-3D05-1E23-73606B7C7D9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06407" y="2548405"/>
            <a:ext cx="450109" cy="4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2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5"/>
          <p:cNvSpPr/>
          <p:nvPr/>
        </p:nvSpPr>
        <p:spPr>
          <a:xfrm>
            <a:off x="-100" y="720900"/>
            <a:ext cx="5912100" cy="14061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4" name="Google Shape;786;p55">
            <a:extLst>
              <a:ext uri="{FF2B5EF4-FFF2-40B4-BE49-F238E27FC236}">
                <a16:creationId xmlns:a16="http://schemas.microsoft.com/office/drawing/2014/main" id="{2854EF87-6BD4-1145-D315-036CBC28D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25900"/>
            <a:ext cx="6322700" cy="11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Krub Medium" panose="00000600000000000000" pitchFamily="2" charset="-34"/>
                <a:cs typeface="Krub Medium" panose="00000600000000000000" pitchFamily="2" charset="-34"/>
              </a:rPr>
              <a:t>INVENTORY MANAGEMENT</a:t>
            </a:r>
            <a:endParaRPr sz="3600"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33393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DDFBA340-5545-A0FC-F3D9-CF8A476B322F}"/>
              </a:ext>
            </a:extLst>
          </p:cNvPr>
          <p:cNvGrpSpPr/>
          <p:nvPr/>
        </p:nvGrpSpPr>
        <p:grpSpPr>
          <a:xfrm>
            <a:off x="1956270" y="1017434"/>
            <a:ext cx="5231460" cy="1147731"/>
            <a:chOff x="1908480" y="702134"/>
            <a:chExt cx="5231460" cy="114773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22C28E8-9F97-96F1-4AC9-E90913FC60A2}"/>
                </a:ext>
              </a:extLst>
            </p:cNvPr>
            <p:cNvSpPr/>
            <p:nvPr/>
          </p:nvSpPr>
          <p:spPr>
            <a:xfrm>
              <a:off x="1908480" y="702134"/>
              <a:ext cx="5231460" cy="11477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3" name="Google Shape;1222;p65">
              <a:extLst>
                <a:ext uri="{FF2B5EF4-FFF2-40B4-BE49-F238E27FC236}">
                  <a16:creationId xmlns:a16="http://schemas.microsoft.com/office/drawing/2014/main" id="{1FD1ECB2-0600-45B2-BAF1-EABCA5BCE338}"/>
                </a:ext>
              </a:extLst>
            </p:cNvPr>
            <p:cNvGrpSpPr/>
            <p:nvPr/>
          </p:nvGrpSpPr>
          <p:grpSpPr>
            <a:xfrm>
              <a:off x="2098819" y="1017434"/>
              <a:ext cx="572956" cy="533952"/>
              <a:chOff x="6408815" y="2514587"/>
              <a:chExt cx="473517" cy="441283"/>
            </a:xfrm>
            <a:solidFill>
              <a:srgbClr val="D03C36"/>
            </a:solidFill>
          </p:grpSpPr>
          <p:sp>
            <p:nvSpPr>
              <p:cNvPr id="14" name="Google Shape;1223;p65">
                <a:extLst>
                  <a:ext uri="{FF2B5EF4-FFF2-40B4-BE49-F238E27FC236}">
                    <a16:creationId xmlns:a16="http://schemas.microsoft.com/office/drawing/2014/main" id="{6C674058-0A10-E1E7-13F5-E31897DCCB56}"/>
                  </a:ext>
                </a:extLst>
              </p:cNvPr>
              <p:cNvSpPr/>
              <p:nvPr/>
            </p:nvSpPr>
            <p:spPr>
              <a:xfrm>
                <a:off x="6558362" y="2808752"/>
                <a:ext cx="14920" cy="1492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29" y="334"/>
                      <a:pt x="429" y="215"/>
                    </a:cubicBezTo>
                    <a:cubicBezTo>
                      <a:pt x="429" y="96"/>
                      <a:pt x="334" y="1"/>
                      <a:pt x="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24;p65">
                <a:extLst>
                  <a:ext uri="{FF2B5EF4-FFF2-40B4-BE49-F238E27FC236}">
                    <a16:creationId xmlns:a16="http://schemas.microsoft.com/office/drawing/2014/main" id="{C09711B9-A7DD-2498-B16E-2A457EDA49B7}"/>
                  </a:ext>
                </a:extLst>
              </p:cNvPr>
              <p:cNvSpPr/>
              <p:nvPr/>
            </p:nvSpPr>
            <p:spPr>
              <a:xfrm>
                <a:off x="6558362" y="2774054"/>
                <a:ext cx="14920" cy="1408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6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10"/>
                      <a:pt x="96" y="405"/>
                      <a:pt x="215" y="405"/>
                    </a:cubicBezTo>
                    <a:cubicBezTo>
                      <a:pt x="334" y="405"/>
                      <a:pt x="429" y="310"/>
                      <a:pt x="429" y="215"/>
                    </a:cubicBezTo>
                    <a:cubicBezTo>
                      <a:pt x="429" y="96"/>
                      <a:pt x="33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25;p65">
                <a:extLst>
                  <a:ext uri="{FF2B5EF4-FFF2-40B4-BE49-F238E27FC236}">
                    <a16:creationId xmlns:a16="http://schemas.microsoft.com/office/drawing/2014/main" id="{B1CBB5D2-E21E-BAD3-D5EF-07429912DE13}"/>
                  </a:ext>
                </a:extLst>
              </p:cNvPr>
              <p:cNvSpPr/>
              <p:nvPr/>
            </p:nvSpPr>
            <p:spPr>
              <a:xfrm>
                <a:off x="6558362" y="2738524"/>
                <a:ext cx="14920" cy="1492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29" y="334"/>
                      <a:pt x="429" y="215"/>
                    </a:cubicBezTo>
                    <a:cubicBezTo>
                      <a:pt x="429" y="96"/>
                      <a:pt x="33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6;p65">
                <a:extLst>
                  <a:ext uri="{FF2B5EF4-FFF2-40B4-BE49-F238E27FC236}">
                    <a16:creationId xmlns:a16="http://schemas.microsoft.com/office/drawing/2014/main" id="{9B0A4726-1A1B-1CA1-518A-0F48C691D1C1}"/>
                  </a:ext>
                </a:extLst>
              </p:cNvPr>
              <p:cNvSpPr/>
              <p:nvPr/>
            </p:nvSpPr>
            <p:spPr>
              <a:xfrm>
                <a:off x="6702148" y="2808752"/>
                <a:ext cx="14920" cy="1492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29" y="334"/>
                      <a:pt x="429" y="215"/>
                    </a:cubicBezTo>
                    <a:cubicBezTo>
                      <a:pt x="429" y="96"/>
                      <a:pt x="334" y="1"/>
                      <a:pt x="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7;p65">
                <a:extLst>
                  <a:ext uri="{FF2B5EF4-FFF2-40B4-BE49-F238E27FC236}">
                    <a16:creationId xmlns:a16="http://schemas.microsoft.com/office/drawing/2014/main" id="{BEB15C85-9E4A-3FE8-0AAE-A0581982B818}"/>
                  </a:ext>
                </a:extLst>
              </p:cNvPr>
              <p:cNvSpPr/>
              <p:nvPr/>
            </p:nvSpPr>
            <p:spPr>
              <a:xfrm>
                <a:off x="6702148" y="2774054"/>
                <a:ext cx="14920" cy="14087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6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05"/>
                      <a:pt x="215" y="405"/>
                    </a:cubicBezTo>
                    <a:cubicBezTo>
                      <a:pt x="334" y="405"/>
                      <a:pt x="429" y="334"/>
                      <a:pt x="429" y="215"/>
                    </a:cubicBezTo>
                    <a:cubicBezTo>
                      <a:pt x="429" y="96"/>
                      <a:pt x="33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28;p65">
                <a:extLst>
                  <a:ext uri="{FF2B5EF4-FFF2-40B4-BE49-F238E27FC236}">
                    <a16:creationId xmlns:a16="http://schemas.microsoft.com/office/drawing/2014/main" id="{C5DE4366-81B3-68AF-BE39-F68E97C09EB6}"/>
                  </a:ext>
                </a:extLst>
              </p:cNvPr>
              <p:cNvSpPr/>
              <p:nvPr/>
            </p:nvSpPr>
            <p:spPr>
              <a:xfrm>
                <a:off x="6702148" y="2738524"/>
                <a:ext cx="14920" cy="1492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10"/>
                      <a:pt x="96" y="429"/>
                      <a:pt x="215" y="429"/>
                    </a:cubicBezTo>
                    <a:cubicBezTo>
                      <a:pt x="334" y="429"/>
                      <a:pt x="429" y="334"/>
                      <a:pt x="429" y="215"/>
                    </a:cubicBezTo>
                    <a:cubicBezTo>
                      <a:pt x="429" y="96"/>
                      <a:pt x="334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29;p65">
                <a:extLst>
                  <a:ext uri="{FF2B5EF4-FFF2-40B4-BE49-F238E27FC236}">
                    <a16:creationId xmlns:a16="http://schemas.microsoft.com/office/drawing/2014/main" id="{ACB394FF-2BEE-C728-390F-D06E3130A8CA}"/>
                  </a:ext>
                </a:extLst>
              </p:cNvPr>
              <p:cNvSpPr/>
              <p:nvPr/>
            </p:nvSpPr>
            <p:spPr>
              <a:xfrm>
                <a:off x="6408815" y="2514587"/>
                <a:ext cx="473517" cy="441283"/>
              </a:xfrm>
              <a:custGeom>
                <a:avLst/>
                <a:gdLst/>
                <a:ahLst/>
                <a:cxnLst/>
                <a:rect l="l" t="t" r="r" b="b"/>
                <a:pathLst>
                  <a:path w="13647" h="12718" extrusionOk="0">
                    <a:moveTo>
                      <a:pt x="6049" y="429"/>
                    </a:moveTo>
                    <a:cubicBezTo>
                      <a:pt x="6073" y="429"/>
                      <a:pt x="6097" y="453"/>
                      <a:pt x="6097" y="477"/>
                    </a:cubicBezTo>
                    <a:lnTo>
                      <a:pt x="6097" y="834"/>
                    </a:lnTo>
                    <a:cubicBezTo>
                      <a:pt x="6097" y="858"/>
                      <a:pt x="6073" y="906"/>
                      <a:pt x="6049" y="906"/>
                    </a:cubicBezTo>
                    <a:lnTo>
                      <a:pt x="3525" y="906"/>
                    </a:lnTo>
                    <a:cubicBezTo>
                      <a:pt x="3477" y="906"/>
                      <a:pt x="3453" y="858"/>
                      <a:pt x="3453" y="834"/>
                    </a:cubicBezTo>
                    <a:lnTo>
                      <a:pt x="3453" y="477"/>
                    </a:lnTo>
                    <a:cubicBezTo>
                      <a:pt x="3453" y="453"/>
                      <a:pt x="3477" y="429"/>
                      <a:pt x="3525" y="429"/>
                    </a:cubicBezTo>
                    <a:close/>
                    <a:moveTo>
                      <a:pt x="10217" y="429"/>
                    </a:moveTo>
                    <a:cubicBezTo>
                      <a:pt x="10241" y="429"/>
                      <a:pt x="10264" y="453"/>
                      <a:pt x="10264" y="477"/>
                    </a:cubicBezTo>
                    <a:lnTo>
                      <a:pt x="10264" y="834"/>
                    </a:lnTo>
                    <a:cubicBezTo>
                      <a:pt x="10264" y="858"/>
                      <a:pt x="10241" y="906"/>
                      <a:pt x="10217" y="906"/>
                    </a:cubicBezTo>
                    <a:lnTo>
                      <a:pt x="7692" y="906"/>
                    </a:lnTo>
                    <a:cubicBezTo>
                      <a:pt x="7645" y="906"/>
                      <a:pt x="7621" y="858"/>
                      <a:pt x="7621" y="834"/>
                    </a:cubicBezTo>
                    <a:lnTo>
                      <a:pt x="7621" y="477"/>
                    </a:lnTo>
                    <a:cubicBezTo>
                      <a:pt x="7621" y="453"/>
                      <a:pt x="7645" y="429"/>
                      <a:pt x="7692" y="429"/>
                    </a:cubicBezTo>
                    <a:close/>
                    <a:moveTo>
                      <a:pt x="5097" y="1311"/>
                    </a:moveTo>
                    <a:lnTo>
                      <a:pt x="5097" y="1811"/>
                    </a:lnTo>
                    <a:cubicBezTo>
                      <a:pt x="5097" y="1858"/>
                      <a:pt x="5073" y="1882"/>
                      <a:pt x="5073" y="1882"/>
                    </a:cubicBezTo>
                    <a:lnTo>
                      <a:pt x="4501" y="1882"/>
                    </a:lnTo>
                    <a:cubicBezTo>
                      <a:pt x="4501" y="1882"/>
                      <a:pt x="4477" y="1834"/>
                      <a:pt x="4477" y="1811"/>
                    </a:cubicBezTo>
                    <a:lnTo>
                      <a:pt x="4477" y="1311"/>
                    </a:lnTo>
                    <a:close/>
                    <a:moveTo>
                      <a:pt x="9264" y="1311"/>
                    </a:moveTo>
                    <a:lnTo>
                      <a:pt x="9264" y="1811"/>
                    </a:lnTo>
                    <a:cubicBezTo>
                      <a:pt x="9264" y="1858"/>
                      <a:pt x="9240" y="1882"/>
                      <a:pt x="9240" y="1882"/>
                    </a:cubicBezTo>
                    <a:lnTo>
                      <a:pt x="8669" y="1882"/>
                    </a:lnTo>
                    <a:cubicBezTo>
                      <a:pt x="8669" y="1882"/>
                      <a:pt x="8645" y="1834"/>
                      <a:pt x="8645" y="1811"/>
                    </a:cubicBezTo>
                    <a:lnTo>
                      <a:pt x="8645" y="1311"/>
                    </a:lnTo>
                    <a:close/>
                    <a:moveTo>
                      <a:pt x="5501" y="1311"/>
                    </a:moveTo>
                    <a:cubicBezTo>
                      <a:pt x="5549" y="1311"/>
                      <a:pt x="5573" y="1334"/>
                      <a:pt x="5573" y="1358"/>
                    </a:cubicBezTo>
                    <a:lnTo>
                      <a:pt x="5573" y="3311"/>
                    </a:lnTo>
                    <a:lnTo>
                      <a:pt x="4001" y="3311"/>
                    </a:lnTo>
                    <a:lnTo>
                      <a:pt x="4001" y="1358"/>
                    </a:lnTo>
                    <a:cubicBezTo>
                      <a:pt x="4001" y="1334"/>
                      <a:pt x="4025" y="1311"/>
                      <a:pt x="4049" y="1311"/>
                    </a:cubicBezTo>
                    <a:lnTo>
                      <a:pt x="4073" y="1311"/>
                    </a:lnTo>
                    <a:lnTo>
                      <a:pt x="4073" y="1811"/>
                    </a:lnTo>
                    <a:cubicBezTo>
                      <a:pt x="4073" y="2049"/>
                      <a:pt x="4263" y="2263"/>
                      <a:pt x="4501" y="2263"/>
                    </a:cubicBezTo>
                    <a:lnTo>
                      <a:pt x="5073" y="2263"/>
                    </a:lnTo>
                    <a:cubicBezTo>
                      <a:pt x="5311" y="2263"/>
                      <a:pt x="5478" y="2049"/>
                      <a:pt x="5478" y="1811"/>
                    </a:cubicBezTo>
                    <a:lnTo>
                      <a:pt x="5478" y="1311"/>
                    </a:lnTo>
                    <a:close/>
                    <a:moveTo>
                      <a:pt x="9645" y="1311"/>
                    </a:moveTo>
                    <a:cubicBezTo>
                      <a:pt x="9669" y="1311"/>
                      <a:pt x="9717" y="1334"/>
                      <a:pt x="9717" y="1358"/>
                    </a:cubicBezTo>
                    <a:lnTo>
                      <a:pt x="9717" y="3311"/>
                    </a:lnTo>
                    <a:lnTo>
                      <a:pt x="8097" y="3311"/>
                    </a:lnTo>
                    <a:lnTo>
                      <a:pt x="8097" y="1358"/>
                    </a:lnTo>
                    <a:lnTo>
                      <a:pt x="8121" y="1358"/>
                    </a:lnTo>
                    <a:cubicBezTo>
                      <a:pt x="8121" y="1334"/>
                      <a:pt x="8169" y="1311"/>
                      <a:pt x="8193" y="1311"/>
                    </a:cubicBezTo>
                    <a:lnTo>
                      <a:pt x="8216" y="1311"/>
                    </a:lnTo>
                    <a:lnTo>
                      <a:pt x="8216" y="1811"/>
                    </a:lnTo>
                    <a:cubicBezTo>
                      <a:pt x="8216" y="2049"/>
                      <a:pt x="8407" y="2263"/>
                      <a:pt x="8645" y="2263"/>
                    </a:cubicBezTo>
                    <a:lnTo>
                      <a:pt x="9193" y="2263"/>
                    </a:lnTo>
                    <a:cubicBezTo>
                      <a:pt x="9431" y="2263"/>
                      <a:pt x="9621" y="2049"/>
                      <a:pt x="9621" y="1811"/>
                    </a:cubicBezTo>
                    <a:lnTo>
                      <a:pt x="9621" y="1311"/>
                    </a:lnTo>
                    <a:close/>
                    <a:moveTo>
                      <a:pt x="12646" y="3716"/>
                    </a:moveTo>
                    <a:cubicBezTo>
                      <a:pt x="12693" y="3716"/>
                      <a:pt x="12717" y="3763"/>
                      <a:pt x="12717" y="3787"/>
                    </a:cubicBezTo>
                    <a:lnTo>
                      <a:pt x="12717" y="4502"/>
                    </a:lnTo>
                    <a:cubicBezTo>
                      <a:pt x="12717" y="4525"/>
                      <a:pt x="12693" y="4549"/>
                      <a:pt x="12646" y="4549"/>
                    </a:cubicBezTo>
                    <a:lnTo>
                      <a:pt x="1048" y="4549"/>
                    </a:lnTo>
                    <a:cubicBezTo>
                      <a:pt x="1024" y="4549"/>
                      <a:pt x="977" y="4525"/>
                      <a:pt x="977" y="4502"/>
                    </a:cubicBezTo>
                    <a:lnTo>
                      <a:pt x="977" y="3787"/>
                    </a:lnTo>
                    <a:cubicBezTo>
                      <a:pt x="977" y="3740"/>
                      <a:pt x="1024" y="3716"/>
                      <a:pt x="1048" y="3716"/>
                    </a:cubicBezTo>
                    <a:close/>
                    <a:moveTo>
                      <a:pt x="5597" y="4930"/>
                    </a:moveTo>
                    <a:lnTo>
                      <a:pt x="5597" y="5335"/>
                    </a:lnTo>
                    <a:lnTo>
                      <a:pt x="4001" y="5335"/>
                    </a:lnTo>
                    <a:lnTo>
                      <a:pt x="4001" y="4930"/>
                    </a:lnTo>
                    <a:close/>
                    <a:moveTo>
                      <a:pt x="9740" y="4930"/>
                    </a:moveTo>
                    <a:lnTo>
                      <a:pt x="9740" y="5335"/>
                    </a:lnTo>
                    <a:lnTo>
                      <a:pt x="8121" y="5335"/>
                    </a:lnTo>
                    <a:lnTo>
                      <a:pt x="8121" y="4930"/>
                    </a:lnTo>
                    <a:close/>
                    <a:moveTo>
                      <a:pt x="9740" y="5740"/>
                    </a:moveTo>
                    <a:lnTo>
                      <a:pt x="9740" y="9407"/>
                    </a:lnTo>
                    <a:cubicBezTo>
                      <a:pt x="9740" y="9860"/>
                      <a:pt x="9383" y="10241"/>
                      <a:pt x="8931" y="10241"/>
                    </a:cubicBezTo>
                    <a:cubicBezTo>
                      <a:pt x="8478" y="10241"/>
                      <a:pt x="8121" y="9884"/>
                      <a:pt x="8121" y="9407"/>
                    </a:cubicBezTo>
                    <a:lnTo>
                      <a:pt x="8121" y="5740"/>
                    </a:lnTo>
                    <a:close/>
                    <a:moveTo>
                      <a:pt x="12170" y="4978"/>
                    </a:moveTo>
                    <a:lnTo>
                      <a:pt x="12170" y="11289"/>
                    </a:lnTo>
                    <a:lnTo>
                      <a:pt x="11574" y="11289"/>
                    </a:lnTo>
                    <a:lnTo>
                      <a:pt x="11574" y="4978"/>
                    </a:lnTo>
                    <a:close/>
                    <a:moveTo>
                      <a:pt x="3573" y="5002"/>
                    </a:moveTo>
                    <a:lnTo>
                      <a:pt x="3573" y="9479"/>
                    </a:lnTo>
                    <a:cubicBezTo>
                      <a:pt x="3573" y="10146"/>
                      <a:pt x="4120" y="10693"/>
                      <a:pt x="4763" y="10693"/>
                    </a:cubicBezTo>
                    <a:cubicBezTo>
                      <a:pt x="5430" y="10693"/>
                      <a:pt x="5954" y="10146"/>
                      <a:pt x="5954" y="9479"/>
                    </a:cubicBezTo>
                    <a:lnTo>
                      <a:pt x="5954" y="8312"/>
                    </a:lnTo>
                    <a:cubicBezTo>
                      <a:pt x="5954" y="8193"/>
                      <a:pt x="5859" y="8098"/>
                      <a:pt x="5740" y="8098"/>
                    </a:cubicBezTo>
                    <a:cubicBezTo>
                      <a:pt x="5621" y="8098"/>
                      <a:pt x="5549" y="8193"/>
                      <a:pt x="5549" y="8312"/>
                    </a:cubicBezTo>
                    <a:lnTo>
                      <a:pt x="5549" y="9479"/>
                    </a:lnTo>
                    <a:cubicBezTo>
                      <a:pt x="5549" y="9907"/>
                      <a:pt x="5168" y="10312"/>
                      <a:pt x="4739" y="10312"/>
                    </a:cubicBezTo>
                    <a:cubicBezTo>
                      <a:pt x="4287" y="10312"/>
                      <a:pt x="3930" y="9955"/>
                      <a:pt x="3930" y="9479"/>
                    </a:cubicBezTo>
                    <a:lnTo>
                      <a:pt x="3930" y="5811"/>
                    </a:lnTo>
                    <a:lnTo>
                      <a:pt x="5525" y="5811"/>
                    </a:lnTo>
                    <a:lnTo>
                      <a:pt x="5525" y="7407"/>
                    </a:lnTo>
                    <a:cubicBezTo>
                      <a:pt x="5525" y="7526"/>
                      <a:pt x="5621" y="7621"/>
                      <a:pt x="5740" y="7621"/>
                    </a:cubicBezTo>
                    <a:cubicBezTo>
                      <a:pt x="5859" y="7621"/>
                      <a:pt x="5954" y="7526"/>
                      <a:pt x="5954" y="7407"/>
                    </a:cubicBezTo>
                    <a:lnTo>
                      <a:pt x="5954" y="5597"/>
                    </a:lnTo>
                    <a:lnTo>
                      <a:pt x="5954" y="5026"/>
                    </a:lnTo>
                    <a:lnTo>
                      <a:pt x="7716" y="5026"/>
                    </a:lnTo>
                    <a:lnTo>
                      <a:pt x="7716" y="9503"/>
                    </a:lnTo>
                    <a:cubicBezTo>
                      <a:pt x="7716" y="10193"/>
                      <a:pt x="8240" y="10717"/>
                      <a:pt x="8907" y="10717"/>
                    </a:cubicBezTo>
                    <a:cubicBezTo>
                      <a:pt x="9550" y="10717"/>
                      <a:pt x="10098" y="10193"/>
                      <a:pt x="10098" y="9503"/>
                    </a:cubicBezTo>
                    <a:lnTo>
                      <a:pt x="10098" y="5621"/>
                    </a:lnTo>
                    <a:lnTo>
                      <a:pt x="10098" y="5073"/>
                    </a:lnTo>
                    <a:lnTo>
                      <a:pt x="11122" y="5073"/>
                    </a:lnTo>
                    <a:lnTo>
                      <a:pt x="11122" y="11384"/>
                    </a:lnTo>
                    <a:lnTo>
                      <a:pt x="7954" y="11384"/>
                    </a:lnTo>
                    <a:cubicBezTo>
                      <a:pt x="7835" y="11384"/>
                      <a:pt x="7740" y="11455"/>
                      <a:pt x="7740" y="11574"/>
                    </a:cubicBezTo>
                    <a:cubicBezTo>
                      <a:pt x="7740" y="11694"/>
                      <a:pt x="7835" y="11789"/>
                      <a:pt x="7954" y="11789"/>
                    </a:cubicBezTo>
                    <a:lnTo>
                      <a:pt x="13122" y="11789"/>
                    </a:lnTo>
                    <a:cubicBezTo>
                      <a:pt x="13146" y="11789"/>
                      <a:pt x="13194" y="11813"/>
                      <a:pt x="13194" y="11860"/>
                    </a:cubicBezTo>
                    <a:lnTo>
                      <a:pt x="13194" y="12265"/>
                    </a:lnTo>
                    <a:lnTo>
                      <a:pt x="13241" y="12265"/>
                    </a:lnTo>
                    <a:cubicBezTo>
                      <a:pt x="13241" y="12289"/>
                      <a:pt x="13217" y="12337"/>
                      <a:pt x="13194" y="12337"/>
                    </a:cubicBezTo>
                    <a:lnTo>
                      <a:pt x="548" y="12337"/>
                    </a:lnTo>
                    <a:cubicBezTo>
                      <a:pt x="500" y="12337"/>
                      <a:pt x="477" y="12289"/>
                      <a:pt x="477" y="12265"/>
                    </a:cubicBezTo>
                    <a:lnTo>
                      <a:pt x="477" y="11789"/>
                    </a:lnTo>
                    <a:cubicBezTo>
                      <a:pt x="477" y="11765"/>
                      <a:pt x="500" y="11741"/>
                      <a:pt x="548" y="11741"/>
                    </a:cubicBezTo>
                    <a:lnTo>
                      <a:pt x="7097" y="11741"/>
                    </a:lnTo>
                    <a:cubicBezTo>
                      <a:pt x="7216" y="11741"/>
                      <a:pt x="7288" y="11646"/>
                      <a:pt x="7288" y="11527"/>
                    </a:cubicBezTo>
                    <a:cubicBezTo>
                      <a:pt x="7288" y="11408"/>
                      <a:pt x="7216" y="11313"/>
                      <a:pt x="7097" y="11313"/>
                    </a:cubicBezTo>
                    <a:lnTo>
                      <a:pt x="2525" y="11313"/>
                    </a:lnTo>
                    <a:lnTo>
                      <a:pt x="2525" y="5002"/>
                    </a:lnTo>
                    <a:close/>
                    <a:moveTo>
                      <a:pt x="3477" y="1"/>
                    </a:moveTo>
                    <a:cubicBezTo>
                      <a:pt x="3215" y="1"/>
                      <a:pt x="3001" y="215"/>
                      <a:pt x="3001" y="477"/>
                    </a:cubicBezTo>
                    <a:lnTo>
                      <a:pt x="3001" y="834"/>
                    </a:lnTo>
                    <a:cubicBezTo>
                      <a:pt x="3001" y="1096"/>
                      <a:pt x="3215" y="1311"/>
                      <a:pt x="3477" y="1311"/>
                    </a:cubicBezTo>
                    <a:lnTo>
                      <a:pt x="3549" y="1311"/>
                    </a:lnTo>
                    <a:lnTo>
                      <a:pt x="3549" y="1358"/>
                    </a:lnTo>
                    <a:lnTo>
                      <a:pt x="3549" y="3311"/>
                    </a:lnTo>
                    <a:lnTo>
                      <a:pt x="1024" y="3311"/>
                    </a:lnTo>
                    <a:cubicBezTo>
                      <a:pt x="739" y="3311"/>
                      <a:pt x="548" y="3501"/>
                      <a:pt x="548" y="3787"/>
                    </a:cubicBezTo>
                    <a:lnTo>
                      <a:pt x="548" y="4502"/>
                    </a:lnTo>
                    <a:cubicBezTo>
                      <a:pt x="548" y="4764"/>
                      <a:pt x="739" y="4978"/>
                      <a:pt x="1024" y="4978"/>
                    </a:cubicBezTo>
                    <a:lnTo>
                      <a:pt x="1096" y="4978"/>
                    </a:lnTo>
                    <a:lnTo>
                      <a:pt x="1096" y="5454"/>
                    </a:lnTo>
                    <a:cubicBezTo>
                      <a:pt x="1096" y="5573"/>
                      <a:pt x="1191" y="5669"/>
                      <a:pt x="1310" y="5669"/>
                    </a:cubicBezTo>
                    <a:cubicBezTo>
                      <a:pt x="1429" y="5669"/>
                      <a:pt x="1524" y="5573"/>
                      <a:pt x="1524" y="5454"/>
                    </a:cubicBezTo>
                    <a:lnTo>
                      <a:pt x="1524" y="4978"/>
                    </a:lnTo>
                    <a:lnTo>
                      <a:pt x="2120" y="4978"/>
                    </a:lnTo>
                    <a:lnTo>
                      <a:pt x="2120" y="11289"/>
                    </a:lnTo>
                    <a:lnTo>
                      <a:pt x="1524" y="11289"/>
                    </a:lnTo>
                    <a:lnTo>
                      <a:pt x="1524" y="6383"/>
                    </a:lnTo>
                    <a:cubicBezTo>
                      <a:pt x="1524" y="6264"/>
                      <a:pt x="1429" y="6169"/>
                      <a:pt x="1310" y="6169"/>
                    </a:cubicBezTo>
                    <a:cubicBezTo>
                      <a:pt x="1191" y="6169"/>
                      <a:pt x="1096" y="6264"/>
                      <a:pt x="1096" y="6383"/>
                    </a:cubicBezTo>
                    <a:lnTo>
                      <a:pt x="1096" y="11289"/>
                    </a:lnTo>
                    <a:lnTo>
                      <a:pt x="477" y="11289"/>
                    </a:lnTo>
                    <a:cubicBezTo>
                      <a:pt x="215" y="11289"/>
                      <a:pt x="0" y="11503"/>
                      <a:pt x="0" y="11765"/>
                    </a:cubicBezTo>
                    <a:lnTo>
                      <a:pt x="0" y="12241"/>
                    </a:lnTo>
                    <a:cubicBezTo>
                      <a:pt x="0" y="12503"/>
                      <a:pt x="215" y="12718"/>
                      <a:pt x="477" y="12718"/>
                    </a:cubicBezTo>
                    <a:lnTo>
                      <a:pt x="13122" y="12718"/>
                    </a:lnTo>
                    <a:cubicBezTo>
                      <a:pt x="13408" y="12718"/>
                      <a:pt x="13598" y="12503"/>
                      <a:pt x="13598" y="12241"/>
                    </a:cubicBezTo>
                    <a:lnTo>
                      <a:pt x="13598" y="11765"/>
                    </a:lnTo>
                    <a:cubicBezTo>
                      <a:pt x="13646" y="11503"/>
                      <a:pt x="13432" y="11289"/>
                      <a:pt x="13194" y="11289"/>
                    </a:cubicBezTo>
                    <a:lnTo>
                      <a:pt x="12574" y="11289"/>
                    </a:lnTo>
                    <a:lnTo>
                      <a:pt x="12574" y="4978"/>
                    </a:lnTo>
                    <a:lnTo>
                      <a:pt x="12646" y="4978"/>
                    </a:lnTo>
                    <a:cubicBezTo>
                      <a:pt x="12908" y="4978"/>
                      <a:pt x="13122" y="4764"/>
                      <a:pt x="13122" y="4502"/>
                    </a:cubicBezTo>
                    <a:lnTo>
                      <a:pt x="13122" y="3787"/>
                    </a:lnTo>
                    <a:cubicBezTo>
                      <a:pt x="13122" y="3525"/>
                      <a:pt x="12908" y="3311"/>
                      <a:pt x="12646" y="3311"/>
                    </a:cubicBezTo>
                    <a:lnTo>
                      <a:pt x="10122" y="3311"/>
                    </a:lnTo>
                    <a:lnTo>
                      <a:pt x="10122" y="1358"/>
                    </a:lnTo>
                    <a:lnTo>
                      <a:pt x="10122" y="1311"/>
                    </a:lnTo>
                    <a:lnTo>
                      <a:pt x="10193" y="1311"/>
                    </a:lnTo>
                    <a:cubicBezTo>
                      <a:pt x="10455" y="1311"/>
                      <a:pt x="10669" y="1096"/>
                      <a:pt x="10669" y="834"/>
                    </a:cubicBezTo>
                    <a:lnTo>
                      <a:pt x="10669" y="477"/>
                    </a:lnTo>
                    <a:cubicBezTo>
                      <a:pt x="10669" y="215"/>
                      <a:pt x="10455" y="1"/>
                      <a:pt x="10193" y="1"/>
                    </a:cubicBezTo>
                    <a:lnTo>
                      <a:pt x="7645" y="1"/>
                    </a:lnTo>
                    <a:cubicBezTo>
                      <a:pt x="7383" y="1"/>
                      <a:pt x="7169" y="215"/>
                      <a:pt x="7169" y="477"/>
                    </a:cubicBezTo>
                    <a:lnTo>
                      <a:pt x="7169" y="834"/>
                    </a:lnTo>
                    <a:cubicBezTo>
                      <a:pt x="7169" y="1096"/>
                      <a:pt x="7383" y="1311"/>
                      <a:pt x="7645" y="1311"/>
                    </a:cubicBezTo>
                    <a:lnTo>
                      <a:pt x="7716" y="1311"/>
                    </a:lnTo>
                    <a:lnTo>
                      <a:pt x="7716" y="1358"/>
                    </a:lnTo>
                    <a:lnTo>
                      <a:pt x="7716" y="3311"/>
                    </a:lnTo>
                    <a:lnTo>
                      <a:pt x="5954" y="3311"/>
                    </a:lnTo>
                    <a:lnTo>
                      <a:pt x="5954" y="1358"/>
                    </a:lnTo>
                    <a:lnTo>
                      <a:pt x="5954" y="1311"/>
                    </a:lnTo>
                    <a:lnTo>
                      <a:pt x="6025" y="1311"/>
                    </a:lnTo>
                    <a:cubicBezTo>
                      <a:pt x="6287" y="1311"/>
                      <a:pt x="6502" y="1096"/>
                      <a:pt x="6502" y="834"/>
                    </a:cubicBezTo>
                    <a:lnTo>
                      <a:pt x="6502" y="477"/>
                    </a:lnTo>
                    <a:cubicBezTo>
                      <a:pt x="6502" y="215"/>
                      <a:pt x="6287" y="1"/>
                      <a:pt x="60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6237186-D6F1-ADD4-17E5-95696CA69A6B}"/>
                </a:ext>
              </a:extLst>
            </p:cNvPr>
            <p:cNvGrpSpPr/>
            <p:nvPr/>
          </p:nvGrpSpPr>
          <p:grpSpPr>
            <a:xfrm>
              <a:off x="3516818" y="822745"/>
              <a:ext cx="2931270" cy="938607"/>
              <a:chOff x="3424942" y="965867"/>
              <a:chExt cx="2931270" cy="93860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E079D2F-82A7-8638-8729-E4F015AD29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4942" y="1378186"/>
                <a:ext cx="27813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20ECC4-B78D-940E-D23D-62AF233021A9}"/>
                  </a:ext>
                </a:extLst>
              </p:cNvPr>
              <p:cNvSpPr txBox="1"/>
              <p:nvPr/>
            </p:nvSpPr>
            <p:spPr>
              <a:xfrm>
                <a:off x="3768500" y="965867"/>
                <a:ext cx="25877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>
                    <a:solidFill>
                      <a:schemeClr val="bg1"/>
                    </a:solidFill>
                    <a:latin typeface="Söhne"/>
                  </a:rPr>
                  <a:t>Blood Inventory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66F61A-2C4A-EF78-E570-0669D788E8A3}"/>
                  </a:ext>
                </a:extLst>
              </p:cNvPr>
              <p:cNvSpPr txBox="1"/>
              <p:nvPr/>
            </p:nvSpPr>
            <p:spPr>
              <a:xfrm>
                <a:off x="3490994" y="1319699"/>
                <a:ext cx="27813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i="0" dirty="0">
                    <a:solidFill>
                      <a:srgbClr val="D6544F"/>
                    </a:solidFill>
                    <a:effectLst/>
                    <a:latin typeface="Söhne"/>
                  </a:rPr>
                  <a:t>Detailed snapshot of available blood for all blood groups</a:t>
                </a:r>
                <a:endParaRPr lang="en-IN" sz="1600" dirty="0">
                  <a:solidFill>
                    <a:srgbClr val="D6544F"/>
                  </a:solidFill>
                  <a:latin typeface="Söhne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7C07A9-B6F7-B6ED-7CE7-2AF95546591E}"/>
              </a:ext>
            </a:extLst>
          </p:cNvPr>
          <p:cNvGrpSpPr/>
          <p:nvPr/>
        </p:nvGrpSpPr>
        <p:grpSpPr>
          <a:xfrm>
            <a:off x="1956270" y="2978335"/>
            <a:ext cx="5231460" cy="1147731"/>
            <a:chOff x="1908480" y="2091292"/>
            <a:chExt cx="5231460" cy="114773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E2C1A0D-75BA-7C7B-0C0E-8DF103153EFD}"/>
                </a:ext>
              </a:extLst>
            </p:cNvPr>
            <p:cNvSpPr/>
            <p:nvPr/>
          </p:nvSpPr>
          <p:spPr>
            <a:xfrm>
              <a:off x="1908480" y="2091292"/>
              <a:ext cx="5231460" cy="11477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B52FEA5-4628-72ED-6650-EC7A3973AF62}"/>
                </a:ext>
              </a:extLst>
            </p:cNvPr>
            <p:cNvGrpSpPr/>
            <p:nvPr/>
          </p:nvGrpSpPr>
          <p:grpSpPr>
            <a:xfrm>
              <a:off x="2981461" y="2143197"/>
              <a:ext cx="4136600" cy="986022"/>
              <a:chOff x="3132539" y="2143197"/>
              <a:chExt cx="4136600" cy="98602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3C6F1BB-99B2-E552-7AF4-695FD4EDD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4942" y="2544444"/>
                <a:ext cx="338543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3192F6-8BEA-895F-2046-CC08D9B8A5C1}"/>
                  </a:ext>
                </a:extLst>
              </p:cNvPr>
              <p:cNvSpPr txBox="1"/>
              <p:nvPr/>
            </p:nvSpPr>
            <p:spPr>
              <a:xfrm>
                <a:off x="3543858" y="2143197"/>
                <a:ext cx="3310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>
                    <a:solidFill>
                      <a:schemeClr val="bg1"/>
                    </a:solidFill>
                    <a:latin typeface="Söhne"/>
                  </a:rPr>
                  <a:t>Blood Stock Availability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24BC0E-C21E-B16C-745B-19B2075AEAE0}"/>
                  </a:ext>
                </a:extLst>
              </p:cNvPr>
              <p:cNvSpPr txBox="1"/>
              <p:nvPr/>
            </p:nvSpPr>
            <p:spPr>
              <a:xfrm>
                <a:off x="3132539" y="2544444"/>
                <a:ext cx="4136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i="0" dirty="0">
                    <a:solidFill>
                      <a:srgbClr val="D6544F"/>
                    </a:solidFill>
                    <a:effectLst/>
                    <a:latin typeface="Söhne"/>
                  </a:rPr>
                  <a:t>Enables administrators to view the quantity of each blood type available in the selected city</a:t>
                </a:r>
                <a:endParaRPr lang="en-IN" sz="1600" dirty="0">
                  <a:solidFill>
                    <a:srgbClr val="D6544F"/>
                  </a:solidFill>
                  <a:latin typeface="Söhne"/>
                </a:endParaRPr>
              </a:p>
            </p:txBody>
          </p:sp>
        </p:grpSp>
        <p:grpSp>
          <p:nvGrpSpPr>
            <p:cNvPr id="41" name="Google Shape;1318;p65">
              <a:extLst>
                <a:ext uri="{FF2B5EF4-FFF2-40B4-BE49-F238E27FC236}">
                  <a16:creationId xmlns:a16="http://schemas.microsoft.com/office/drawing/2014/main" id="{EDA2A6C2-FEBA-AAD3-2E52-DCB07A4C1610}"/>
                </a:ext>
              </a:extLst>
            </p:cNvPr>
            <p:cNvGrpSpPr/>
            <p:nvPr/>
          </p:nvGrpSpPr>
          <p:grpSpPr>
            <a:xfrm>
              <a:off x="2208192" y="2346752"/>
              <a:ext cx="489488" cy="636809"/>
              <a:chOff x="6464991" y="3112008"/>
              <a:chExt cx="367759" cy="478444"/>
            </a:xfrm>
            <a:solidFill>
              <a:srgbClr val="D03C36"/>
            </a:solidFill>
          </p:grpSpPr>
          <p:sp>
            <p:nvSpPr>
              <p:cNvPr id="42" name="Google Shape;1319;p65">
                <a:extLst>
                  <a:ext uri="{FF2B5EF4-FFF2-40B4-BE49-F238E27FC236}">
                    <a16:creationId xmlns:a16="http://schemas.microsoft.com/office/drawing/2014/main" id="{B3D426B1-F46F-831E-1EBD-9F375AC8A97B}"/>
                  </a:ext>
                </a:extLst>
              </p:cNvPr>
              <p:cNvSpPr/>
              <p:nvPr/>
            </p:nvSpPr>
            <p:spPr>
              <a:xfrm>
                <a:off x="6508779" y="3345835"/>
                <a:ext cx="33101" cy="3310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54" extrusionOk="0">
                    <a:moveTo>
                      <a:pt x="477" y="1"/>
                    </a:moveTo>
                    <a:cubicBezTo>
                      <a:pt x="358" y="1"/>
                      <a:pt x="287" y="96"/>
                      <a:pt x="287" y="215"/>
                    </a:cubicBezTo>
                    <a:lnTo>
                      <a:pt x="287" y="287"/>
                    </a:lnTo>
                    <a:lnTo>
                      <a:pt x="215" y="287"/>
                    </a:lnTo>
                    <a:cubicBezTo>
                      <a:pt x="96" y="287"/>
                      <a:pt x="1" y="358"/>
                      <a:pt x="1" y="477"/>
                    </a:cubicBezTo>
                    <a:cubicBezTo>
                      <a:pt x="1" y="596"/>
                      <a:pt x="96" y="692"/>
                      <a:pt x="215" y="692"/>
                    </a:cubicBezTo>
                    <a:lnTo>
                      <a:pt x="287" y="692"/>
                    </a:lnTo>
                    <a:lnTo>
                      <a:pt x="287" y="763"/>
                    </a:lnTo>
                    <a:cubicBezTo>
                      <a:pt x="287" y="882"/>
                      <a:pt x="358" y="954"/>
                      <a:pt x="477" y="954"/>
                    </a:cubicBezTo>
                    <a:cubicBezTo>
                      <a:pt x="596" y="954"/>
                      <a:pt x="692" y="882"/>
                      <a:pt x="692" y="763"/>
                    </a:cubicBezTo>
                    <a:lnTo>
                      <a:pt x="692" y="692"/>
                    </a:lnTo>
                    <a:lnTo>
                      <a:pt x="763" y="692"/>
                    </a:lnTo>
                    <a:cubicBezTo>
                      <a:pt x="882" y="692"/>
                      <a:pt x="953" y="596"/>
                      <a:pt x="953" y="477"/>
                    </a:cubicBezTo>
                    <a:cubicBezTo>
                      <a:pt x="953" y="358"/>
                      <a:pt x="882" y="287"/>
                      <a:pt x="763" y="287"/>
                    </a:cubicBezTo>
                    <a:lnTo>
                      <a:pt x="692" y="287"/>
                    </a:lnTo>
                    <a:lnTo>
                      <a:pt x="692" y="215"/>
                    </a:lnTo>
                    <a:cubicBezTo>
                      <a:pt x="692" y="96"/>
                      <a:pt x="596" y="1"/>
                      <a:pt x="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20;p65">
                <a:extLst>
                  <a:ext uri="{FF2B5EF4-FFF2-40B4-BE49-F238E27FC236}">
                    <a16:creationId xmlns:a16="http://schemas.microsoft.com/office/drawing/2014/main" id="{1FC12773-9F86-6A99-49A4-C7E8B692F819}"/>
                  </a:ext>
                </a:extLst>
              </p:cNvPr>
              <p:cNvSpPr/>
              <p:nvPr/>
            </p:nvSpPr>
            <p:spPr>
              <a:xfrm>
                <a:off x="6548438" y="3345835"/>
                <a:ext cx="28972" cy="1492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25" y="334"/>
                      <a:pt x="120" y="430"/>
                      <a:pt x="215" y="430"/>
                    </a:cubicBezTo>
                    <a:lnTo>
                      <a:pt x="620" y="430"/>
                    </a:lnTo>
                    <a:cubicBezTo>
                      <a:pt x="739" y="430"/>
                      <a:pt x="835" y="334"/>
                      <a:pt x="835" y="215"/>
                    </a:cubicBezTo>
                    <a:cubicBezTo>
                      <a:pt x="835" y="96"/>
                      <a:pt x="739" y="1"/>
                      <a:pt x="6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21;p65">
                <a:extLst>
                  <a:ext uri="{FF2B5EF4-FFF2-40B4-BE49-F238E27FC236}">
                    <a16:creationId xmlns:a16="http://schemas.microsoft.com/office/drawing/2014/main" id="{7A50AD9B-9CA9-DCA8-23DF-5AF1BC2AEA94}"/>
                  </a:ext>
                </a:extLst>
              </p:cNvPr>
              <p:cNvSpPr/>
              <p:nvPr/>
            </p:nvSpPr>
            <p:spPr>
              <a:xfrm>
                <a:off x="6548436" y="3364015"/>
                <a:ext cx="49617" cy="14087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406" extrusionOk="0">
                    <a:moveTo>
                      <a:pt x="215" y="1"/>
                    </a:moveTo>
                    <a:cubicBezTo>
                      <a:pt x="96" y="1"/>
                      <a:pt x="1" y="72"/>
                      <a:pt x="1" y="191"/>
                    </a:cubicBezTo>
                    <a:cubicBezTo>
                      <a:pt x="25" y="310"/>
                      <a:pt x="120" y="406"/>
                      <a:pt x="215" y="406"/>
                    </a:cubicBezTo>
                    <a:lnTo>
                      <a:pt x="1216" y="406"/>
                    </a:lnTo>
                    <a:cubicBezTo>
                      <a:pt x="1335" y="406"/>
                      <a:pt x="1430" y="310"/>
                      <a:pt x="1430" y="191"/>
                    </a:cubicBezTo>
                    <a:cubicBezTo>
                      <a:pt x="1430" y="72"/>
                      <a:pt x="1335" y="1"/>
                      <a:pt x="12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322;p65">
                <a:extLst>
                  <a:ext uri="{FF2B5EF4-FFF2-40B4-BE49-F238E27FC236}">
                    <a16:creationId xmlns:a16="http://schemas.microsoft.com/office/drawing/2014/main" id="{AF90C525-A79F-3002-6864-5E5E3345D4E1}"/>
                  </a:ext>
                </a:extLst>
              </p:cNvPr>
              <p:cNvSpPr/>
              <p:nvPr/>
            </p:nvSpPr>
            <p:spPr>
              <a:xfrm>
                <a:off x="6508779" y="3387159"/>
                <a:ext cx="93406" cy="14920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lnTo>
                      <a:pt x="2478" y="429"/>
                    </a:lnTo>
                    <a:cubicBezTo>
                      <a:pt x="2597" y="429"/>
                      <a:pt x="2692" y="334"/>
                      <a:pt x="2692" y="215"/>
                    </a:cubicBezTo>
                    <a:cubicBezTo>
                      <a:pt x="2668" y="96"/>
                      <a:pt x="2573" y="1"/>
                      <a:pt x="24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23;p65">
                <a:extLst>
                  <a:ext uri="{FF2B5EF4-FFF2-40B4-BE49-F238E27FC236}">
                    <a16:creationId xmlns:a16="http://schemas.microsoft.com/office/drawing/2014/main" id="{B7E51197-1045-2EC6-CAFD-A554AD6DF23D}"/>
                  </a:ext>
                </a:extLst>
              </p:cNvPr>
              <p:cNvSpPr/>
              <p:nvPr/>
            </p:nvSpPr>
            <p:spPr>
              <a:xfrm>
                <a:off x="6508779" y="3405341"/>
                <a:ext cx="93406" cy="14087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406" extrusionOk="0">
                    <a:moveTo>
                      <a:pt x="215" y="1"/>
                    </a:moveTo>
                    <a:cubicBezTo>
                      <a:pt x="96" y="1"/>
                      <a:pt x="1" y="72"/>
                      <a:pt x="1" y="191"/>
                    </a:cubicBezTo>
                    <a:cubicBezTo>
                      <a:pt x="1" y="310"/>
                      <a:pt x="96" y="405"/>
                      <a:pt x="215" y="405"/>
                    </a:cubicBezTo>
                    <a:lnTo>
                      <a:pt x="2478" y="405"/>
                    </a:lnTo>
                    <a:cubicBezTo>
                      <a:pt x="2597" y="405"/>
                      <a:pt x="2692" y="310"/>
                      <a:pt x="2692" y="191"/>
                    </a:cubicBezTo>
                    <a:cubicBezTo>
                      <a:pt x="2668" y="72"/>
                      <a:pt x="2573" y="1"/>
                      <a:pt x="24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324;p65">
                <a:extLst>
                  <a:ext uri="{FF2B5EF4-FFF2-40B4-BE49-F238E27FC236}">
                    <a16:creationId xmlns:a16="http://schemas.microsoft.com/office/drawing/2014/main" id="{0995FF9F-5A85-AD3A-31AF-8F18DC7FFE98}"/>
                  </a:ext>
                </a:extLst>
              </p:cNvPr>
              <p:cNvSpPr/>
              <p:nvPr/>
            </p:nvSpPr>
            <p:spPr>
              <a:xfrm>
                <a:off x="6464991" y="3112008"/>
                <a:ext cx="367759" cy="478444"/>
              </a:xfrm>
              <a:custGeom>
                <a:avLst/>
                <a:gdLst/>
                <a:ahLst/>
                <a:cxnLst/>
                <a:rect l="l" t="t" r="r" b="b"/>
                <a:pathLst>
                  <a:path w="10599" h="13789" extrusionOk="0">
                    <a:moveTo>
                      <a:pt x="4240" y="5073"/>
                    </a:moveTo>
                    <a:cubicBezTo>
                      <a:pt x="4192" y="5311"/>
                      <a:pt x="4168" y="5549"/>
                      <a:pt x="4168" y="5740"/>
                    </a:cubicBezTo>
                    <a:lnTo>
                      <a:pt x="4168" y="5859"/>
                    </a:lnTo>
                    <a:lnTo>
                      <a:pt x="3740" y="5859"/>
                    </a:lnTo>
                    <a:cubicBezTo>
                      <a:pt x="3621" y="5859"/>
                      <a:pt x="3525" y="5954"/>
                      <a:pt x="3525" y="6049"/>
                    </a:cubicBezTo>
                    <a:cubicBezTo>
                      <a:pt x="3525" y="6168"/>
                      <a:pt x="3621" y="6264"/>
                      <a:pt x="3740" y="6264"/>
                    </a:cubicBezTo>
                    <a:lnTo>
                      <a:pt x="4216" y="6264"/>
                    </a:lnTo>
                    <a:cubicBezTo>
                      <a:pt x="4430" y="7526"/>
                      <a:pt x="5311" y="8526"/>
                      <a:pt x="6478" y="8883"/>
                    </a:cubicBezTo>
                    <a:lnTo>
                      <a:pt x="6478" y="9336"/>
                    </a:lnTo>
                    <a:lnTo>
                      <a:pt x="977" y="9336"/>
                    </a:lnTo>
                    <a:lnTo>
                      <a:pt x="977" y="6264"/>
                    </a:lnTo>
                    <a:lnTo>
                      <a:pt x="2763" y="6264"/>
                    </a:lnTo>
                    <a:cubicBezTo>
                      <a:pt x="2882" y="6264"/>
                      <a:pt x="2978" y="6192"/>
                      <a:pt x="2978" y="6073"/>
                    </a:cubicBezTo>
                    <a:cubicBezTo>
                      <a:pt x="2978" y="5954"/>
                      <a:pt x="2882" y="5859"/>
                      <a:pt x="2763" y="5859"/>
                    </a:cubicBezTo>
                    <a:lnTo>
                      <a:pt x="977" y="5859"/>
                    </a:lnTo>
                    <a:lnTo>
                      <a:pt x="977" y="5073"/>
                    </a:lnTo>
                    <a:close/>
                    <a:moveTo>
                      <a:pt x="4335" y="12027"/>
                    </a:moveTo>
                    <a:lnTo>
                      <a:pt x="4335" y="12313"/>
                    </a:lnTo>
                    <a:lnTo>
                      <a:pt x="3144" y="12313"/>
                    </a:lnTo>
                    <a:lnTo>
                      <a:pt x="3144" y="12027"/>
                    </a:lnTo>
                    <a:close/>
                    <a:moveTo>
                      <a:pt x="3716" y="1596"/>
                    </a:moveTo>
                    <a:cubicBezTo>
                      <a:pt x="4478" y="1596"/>
                      <a:pt x="5264" y="1668"/>
                      <a:pt x="5859" y="1739"/>
                    </a:cubicBezTo>
                    <a:lnTo>
                      <a:pt x="5669" y="2025"/>
                    </a:lnTo>
                    <a:cubicBezTo>
                      <a:pt x="4954" y="1929"/>
                      <a:pt x="4264" y="1906"/>
                      <a:pt x="3668" y="1906"/>
                    </a:cubicBezTo>
                    <a:cubicBezTo>
                      <a:pt x="2597" y="1906"/>
                      <a:pt x="1382" y="2049"/>
                      <a:pt x="739" y="2168"/>
                    </a:cubicBezTo>
                    <a:cubicBezTo>
                      <a:pt x="620" y="2191"/>
                      <a:pt x="525" y="2287"/>
                      <a:pt x="525" y="2406"/>
                    </a:cubicBezTo>
                    <a:lnTo>
                      <a:pt x="525" y="3239"/>
                    </a:lnTo>
                    <a:cubicBezTo>
                      <a:pt x="525" y="3358"/>
                      <a:pt x="620" y="3454"/>
                      <a:pt x="739" y="3454"/>
                    </a:cubicBezTo>
                    <a:cubicBezTo>
                      <a:pt x="858" y="3454"/>
                      <a:pt x="953" y="3358"/>
                      <a:pt x="953" y="3239"/>
                    </a:cubicBezTo>
                    <a:lnTo>
                      <a:pt x="953" y="2549"/>
                    </a:lnTo>
                    <a:cubicBezTo>
                      <a:pt x="1596" y="2453"/>
                      <a:pt x="2739" y="2310"/>
                      <a:pt x="3692" y="2310"/>
                    </a:cubicBezTo>
                    <a:cubicBezTo>
                      <a:pt x="4216" y="2310"/>
                      <a:pt x="4811" y="2334"/>
                      <a:pt x="5430" y="2406"/>
                    </a:cubicBezTo>
                    <a:cubicBezTo>
                      <a:pt x="5359" y="2549"/>
                      <a:pt x="5264" y="2739"/>
                      <a:pt x="5168" y="2882"/>
                    </a:cubicBezTo>
                    <a:cubicBezTo>
                      <a:pt x="4787" y="3573"/>
                      <a:pt x="4525" y="4168"/>
                      <a:pt x="4335" y="4644"/>
                    </a:cubicBezTo>
                    <a:lnTo>
                      <a:pt x="906" y="4644"/>
                    </a:lnTo>
                    <a:lnTo>
                      <a:pt x="906" y="4120"/>
                    </a:lnTo>
                    <a:cubicBezTo>
                      <a:pt x="906" y="4001"/>
                      <a:pt x="834" y="3930"/>
                      <a:pt x="715" y="3930"/>
                    </a:cubicBezTo>
                    <a:cubicBezTo>
                      <a:pt x="572" y="3930"/>
                      <a:pt x="501" y="4001"/>
                      <a:pt x="501" y="4120"/>
                    </a:cubicBezTo>
                    <a:lnTo>
                      <a:pt x="501" y="10836"/>
                    </a:lnTo>
                    <a:cubicBezTo>
                      <a:pt x="501" y="10907"/>
                      <a:pt x="548" y="11003"/>
                      <a:pt x="644" y="11027"/>
                    </a:cubicBezTo>
                    <a:lnTo>
                      <a:pt x="1334" y="11217"/>
                    </a:lnTo>
                    <a:lnTo>
                      <a:pt x="1334" y="11836"/>
                    </a:lnTo>
                    <a:cubicBezTo>
                      <a:pt x="1334" y="11955"/>
                      <a:pt x="1406" y="12051"/>
                      <a:pt x="1549" y="12051"/>
                    </a:cubicBezTo>
                    <a:lnTo>
                      <a:pt x="2049" y="12051"/>
                    </a:lnTo>
                    <a:lnTo>
                      <a:pt x="2049" y="12336"/>
                    </a:lnTo>
                    <a:lnTo>
                      <a:pt x="1191" y="12336"/>
                    </a:lnTo>
                    <a:lnTo>
                      <a:pt x="1191" y="12313"/>
                    </a:lnTo>
                    <a:cubicBezTo>
                      <a:pt x="1144" y="12313"/>
                      <a:pt x="1120" y="12289"/>
                      <a:pt x="1120" y="12265"/>
                    </a:cubicBezTo>
                    <a:lnTo>
                      <a:pt x="1120" y="11574"/>
                    </a:lnTo>
                    <a:cubicBezTo>
                      <a:pt x="1120" y="11479"/>
                      <a:pt x="1049" y="11384"/>
                      <a:pt x="977" y="11360"/>
                    </a:cubicBezTo>
                    <a:lnTo>
                      <a:pt x="310" y="11193"/>
                    </a:lnTo>
                    <a:cubicBezTo>
                      <a:pt x="287" y="11193"/>
                      <a:pt x="287" y="11146"/>
                      <a:pt x="287" y="11122"/>
                    </a:cubicBezTo>
                    <a:lnTo>
                      <a:pt x="287" y="2406"/>
                    </a:lnTo>
                    <a:cubicBezTo>
                      <a:pt x="287" y="2144"/>
                      <a:pt x="453" y="1906"/>
                      <a:pt x="739" y="1858"/>
                    </a:cubicBezTo>
                    <a:cubicBezTo>
                      <a:pt x="1382" y="1787"/>
                      <a:pt x="2644" y="1596"/>
                      <a:pt x="3716" y="1596"/>
                    </a:cubicBezTo>
                    <a:close/>
                    <a:moveTo>
                      <a:pt x="6907" y="8979"/>
                    </a:moveTo>
                    <a:cubicBezTo>
                      <a:pt x="6978" y="9002"/>
                      <a:pt x="7074" y="9002"/>
                      <a:pt x="7193" y="9002"/>
                    </a:cubicBezTo>
                    <a:lnTo>
                      <a:pt x="7193" y="11146"/>
                    </a:lnTo>
                    <a:cubicBezTo>
                      <a:pt x="7193" y="11193"/>
                      <a:pt x="7169" y="11217"/>
                      <a:pt x="7145" y="11217"/>
                    </a:cubicBezTo>
                    <a:lnTo>
                      <a:pt x="6478" y="11384"/>
                    </a:lnTo>
                    <a:cubicBezTo>
                      <a:pt x="6383" y="11431"/>
                      <a:pt x="6335" y="11479"/>
                      <a:pt x="6335" y="11598"/>
                    </a:cubicBezTo>
                    <a:lnTo>
                      <a:pt x="6335" y="12289"/>
                    </a:lnTo>
                    <a:cubicBezTo>
                      <a:pt x="6335" y="12313"/>
                      <a:pt x="6312" y="12336"/>
                      <a:pt x="6264" y="12336"/>
                    </a:cubicBezTo>
                    <a:lnTo>
                      <a:pt x="5359" y="12336"/>
                    </a:lnTo>
                    <a:lnTo>
                      <a:pt x="5359" y="12051"/>
                    </a:lnTo>
                    <a:lnTo>
                      <a:pt x="5859" y="12051"/>
                    </a:lnTo>
                    <a:cubicBezTo>
                      <a:pt x="5978" y="12051"/>
                      <a:pt x="6073" y="11955"/>
                      <a:pt x="6073" y="11836"/>
                    </a:cubicBezTo>
                    <a:lnTo>
                      <a:pt x="6073" y="11217"/>
                    </a:lnTo>
                    <a:lnTo>
                      <a:pt x="6740" y="11027"/>
                    </a:lnTo>
                    <a:cubicBezTo>
                      <a:pt x="6835" y="11003"/>
                      <a:pt x="6907" y="10955"/>
                      <a:pt x="6907" y="10836"/>
                    </a:cubicBezTo>
                    <a:lnTo>
                      <a:pt x="6907" y="8979"/>
                    </a:lnTo>
                    <a:close/>
                    <a:moveTo>
                      <a:pt x="6454" y="9717"/>
                    </a:moveTo>
                    <a:lnTo>
                      <a:pt x="6454" y="10646"/>
                    </a:lnTo>
                    <a:lnTo>
                      <a:pt x="5764" y="10836"/>
                    </a:lnTo>
                    <a:cubicBezTo>
                      <a:pt x="5669" y="10860"/>
                      <a:pt x="5621" y="10907"/>
                      <a:pt x="5621" y="11027"/>
                    </a:cubicBezTo>
                    <a:lnTo>
                      <a:pt x="5621" y="11598"/>
                    </a:lnTo>
                    <a:lnTo>
                      <a:pt x="5097" y="11598"/>
                    </a:lnTo>
                    <a:cubicBezTo>
                      <a:pt x="5049" y="11598"/>
                      <a:pt x="4954" y="11693"/>
                      <a:pt x="4954" y="11812"/>
                    </a:cubicBezTo>
                    <a:lnTo>
                      <a:pt x="4954" y="13384"/>
                    </a:lnTo>
                    <a:cubicBezTo>
                      <a:pt x="4954" y="13408"/>
                      <a:pt x="4930" y="13456"/>
                      <a:pt x="4907" y="13456"/>
                    </a:cubicBezTo>
                    <a:lnTo>
                      <a:pt x="4764" y="13456"/>
                    </a:lnTo>
                    <a:cubicBezTo>
                      <a:pt x="4716" y="13456"/>
                      <a:pt x="4692" y="13408"/>
                      <a:pt x="4692" y="13384"/>
                    </a:cubicBezTo>
                    <a:lnTo>
                      <a:pt x="4692" y="11812"/>
                    </a:lnTo>
                    <a:cubicBezTo>
                      <a:pt x="4692" y="11693"/>
                      <a:pt x="4597" y="11598"/>
                      <a:pt x="4478" y="11598"/>
                    </a:cubicBezTo>
                    <a:lnTo>
                      <a:pt x="2978" y="11598"/>
                    </a:lnTo>
                    <a:cubicBezTo>
                      <a:pt x="2858" y="11598"/>
                      <a:pt x="2763" y="11693"/>
                      <a:pt x="2763" y="11812"/>
                    </a:cubicBezTo>
                    <a:lnTo>
                      <a:pt x="2763" y="13384"/>
                    </a:lnTo>
                    <a:cubicBezTo>
                      <a:pt x="2763" y="13408"/>
                      <a:pt x="2739" y="13456"/>
                      <a:pt x="2692" y="13456"/>
                    </a:cubicBezTo>
                    <a:lnTo>
                      <a:pt x="2549" y="13456"/>
                    </a:lnTo>
                    <a:cubicBezTo>
                      <a:pt x="2525" y="13456"/>
                      <a:pt x="2477" y="13408"/>
                      <a:pt x="2477" y="13384"/>
                    </a:cubicBezTo>
                    <a:lnTo>
                      <a:pt x="2477" y="11812"/>
                    </a:lnTo>
                    <a:cubicBezTo>
                      <a:pt x="2477" y="11693"/>
                      <a:pt x="2406" y="11598"/>
                      <a:pt x="2287" y="11598"/>
                    </a:cubicBezTo>
                    <a:lnTo>
                      <a:pt x="1763" y="11598"/>
                    </a:lnTo>
                    <a:lnTo>
                      <a:pt x="1763" y="11027"/>
                    </a:lnTo>
                    <a:cubicBezTo>
                      <a:pt x="1763" y="10955"/>
                      <a:pt x="1715" y="10860"/>
                      <a:pt x="1620" y="10836"/>
                    </a:cubicBezTo>
                    <a:lnTo>
                      <a:pt x="929" y="10646"/>
                    </a:lnTo>
                    <a:lnTo>
                      <a:pt x="929" y="9717"/>
                    </a:lnTo>
                    <a:close/>
                    <a:moveTo>
                      <a:pt x="7431" y="1"/>
                    </a:moveTo>
                    <a:cubicBezTo>
                      <a:pt x="7217" y="1"/>
                      <a:pt x="7050" y="72"/>
                      <a:pt x="6931" y="262"/>
                    </a:cubicBezTo>
                    <a:cubicBezTo>
                      <a:pt x="6716" y="548"/>
                      <a:pt x="6478" y="929"/>
                      <a:pt x="6216" y="1358"/>
                    </a:cubicBezTo>
                    <a:cubicBezTo>
                      <a:pt x="5597" y="1263"/>
                      <a:pt x="4692" y="1167"/>
                      <a:pt x="3835" y="1167"/>
                    </a:cubicBezTo>
                    <a:cubicBezTo>
                      <a:pt x="2787" y="1167"/>
                      <a:pt x="1596" y="1334"/>
                      <a:pt x="787" y="1453"/>
                    </a:cubicBezTo>
                    <a:cubicBezTo>
                      <a:pt x="358" y="1501"/>
                      <a:pt x="1" y="1929"/>
                      <a:pt x="1" y="2406"/>
                    </a:cubicBezTo>
                    <a:lnTo>
                      <a:pt x="1" y="11122"/>
                    </a:lnTo>
                    <a:cubicBezTo>
                      <a:pt x="1" y="11336"/>
                      <a:pt x="144" y="11503"/>
                      <a:pt x="310" y="11574"/>
                    </a:cubicBezTo>
                    <a:lnTo>
                      <a:pt x="834" y="11717"/>
                    </a:lnTo>
                    <a:lnTo>
                      <a:pt x="834" y="12241"/>
                    </a:lnTo>
                    <a:cubicBezTo>
                      <a:pt x="834" y="12479"/>
                      <a:pt x="1025" y="12694"/>
                      <a:pt x="1263" y="12694"/>
                    </a:cubicBezTo>
                    <a:lnTo>
                      <a:pt x="2215" y="12694"/>
                    </a:lnTo>
                    <a:lnTo>
                      <a:pt x="2215" y="13360"/>
                    </a:lnTo>
                    <a:cubicBezTo>
                      <a:pt x="2215" y="13598"/>
                      <a:pt x="2430" y="13789"/>
                      <a:pt x="2668" y="13789"/>
                    </a:cubicBezTo>
                    <a:lnTo>
                      <a:pt x="2811" y="13789"/>
                    </a:lnTo>
                    <a:cubicBezTo>
                      <a:pt x="3049" y="13789"/>
                      <a:pt x="3263" y="13598"/>
                      <a:pt x="3263" y="13360"/>
                    </a:cubicBezTo>
                    <a:lnTo>
                      <a:pt x="3263" y="12694"/>
                    </a:lnTo>
                    <a:lnTo>
                      <a:pt x="4454" y="12694"/>
                    </a:lnTo>
                    <a:lnTo>
                      <a:pt x="4454" y="13360"/>
                    </a:lnTo>
                    <a:cubicBezTo>
                      <a:pt x="4454" y="13598"/>
                      <a:pt x="4668" y="13789"/>
                      <a:pt x="4907" y="13789"/>
                    </a:cubicBezTo>
                    <a:lnTo>
                      <a:pt x="5049" y="13789"/>
                    </a:lnTo>
                    <a:cubicBezTo>
                      <a:pt x="5288" y="13789"/>
                      <a:pt x="5502" y="13598"/>
                      <a:pt x="5502" y="13360"/>
                    </a:cubicBezTo>
                    <a:lnTo>
                      <a:pt x="5502" y="12694"/>
                    </a:lnTo>
                    <a:lnTo>
                      <a:pt x="6454" y="12694"/>
                    </a:lnTo>
                    <a:cubicBezTo>
                      <a:pt x="6693" y="12694"/>
                      <a:pt x="6907" y="12479"/>
                      <a:pt x="6907" y="12241"/>
                    </a:cubicBezTo>
                    <a:lnTo>
                      <a:pt x="6907" y="11717"/>
                    </a:lnTo>
                    <a:lnTo>
                      <a:pt x="7407" y="11574"/>
                    </a:lnTo>
                    <a:cubicBezTo>
                      <a:pt x="7574" y="11503"/>
                      <a:pt x="7740" y="11336"/>
                      <a:pt x="7740" y="11122"/>
                    </a:cubicBezTo>
                    <a:lnTo>
                      <a:pt x="7740" y="8979"/>
                    </a:lnTo>
                    <a:cubicBezTo>
                      <a:pt x="9241" y="8883"/>
                      <a:pt x="10598" y="7502"/>
                      <a:pt x="10598" y="5740"/>
                    </a:cubicBezTo>
                    <a:cubicBezTo>
                      <a:pt x="10598" y="5097"/>
                      <a:pt x="10241" y="4120"/>
                      <a:pt x="9479" y="2811"/>
                    </a:cubicBezTo>
                    <a:cubicBezTo>
                      <a:pt x="9443" y="2738"/>
                      <a:pt x="9364" y="2707"/>
                      <a:pt x="9287" y="2707"/>
                    </a:cubicBezTo>
                    <a:cubicBezTo>
                      <a:pt x="9263" y="2707"/>
                      <a:pt x="9239" y="2710"/>
                      <a:pt x="9217" y="2715"/>
                    </a:cubicBezTo>
                    <a:cubicBezTo>
                      <a:pt x="9122" y="2787"/>
                      <a:pt x="9098" y="2906"/>
                      <a:pt x="9122" y="3001"/>
                    </a:cubicBezTo>
                    <a:cubicBezTo>
                      <a:pt x="9812" y="4216"/>
                      <a:pt x="10170" y="5168"/>
                      <a:pt x="10170" y="5692"/>
                    </a:cubicBezTo>
                    <a:cubicBezTo>
                      <a:pt x="10170" y="7288"/>
                      <a:pt x="8931" y="8574"/>
                      <a:pt x="7383" y="8574"/>
                    </a:cubicBezTo>
                    <a:cubicBezTo>
                      <a:pt x="5835" y="8574"/>
                      <a:pt x="4573" y="7288"/>
                      <a:pt x="4573" y="5692"/>
                    </a:cubicBezTo>
                    <a:cubicBezTo>
                      <a:pt x="4573" y="4406"/>
                      <a:pt x="6574" y="1382"/>
                      <a:pt x="7193" y="501"/>
                    </a:cubicBezTo>
                    <a:cubicBezTo>
                      <a:pt x="7264" y="429"/>
                      <a:pt x="7312" y="405"/>
                      <a:pt x="7407" y="405"/>
                    </a:cubicBezTo>
                    <a:cubicBezTo>
                      <a:pt x="7502" y="405"/>
                      <a:pt x="7550" y="429"/>
                      <a:pt x="7621" y="501"/>
                    </a:cubicBezTo>
                    <a:cubicBezTo>
                      <a:pt x="7883" y="882"/>
                      <a:pt x="8288" y="1501"/>
                      <a:pt x="8717" y="2191"/>
                    </a:cubicBezTo>
                    <a:cubicBezTo>
                      <a:pt x="8746" y="2249"/>
                      <a:pt x="8801" y="2281"/>
                      <a:pt x="8861" y="2281"/>
                    </a:cubicBezTo>
                    <a:cubicBezTo>
                      <a:pt x="8900" y="2281"/>
                      <a:pt x="8941" y="2267"/>
                      <a:pt x="8979" y="2239"/>
                    </a:cubicBezTo>
                    <a:cubicBezTo>
                      <a:pt x="9074" y="2191"/>
                      <a:pt x="9098" y="2072"/>
                      <a:pt x="9050" y="1977"/>
                    </a:cubicBezTo>
                    <a:cubicBezTo>
                      <a:pt x="8622" y="1286"/>
                      <a:pt x="8217" y="667"/>
                      <a:pt x="7931" y="262"/>
                    </a:cubicBezTo>
                    <a:cubicBezTo>
                      <a:pt x="7812" y="72"/>
                      <a:pt x="7621" y="1"/>
                      <a:pt x="74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325;p65">
                <a:extLst>
                  <a:ext uri="{FF2B5EF4-FFF2-40B4-BE49-F238E27FC236}">
                    <a16:creationId xmlns:a16="http://schemas.microsoft.com/office/drawing/2014/main" id="{797DC928-C937-AC6C-7E65-D469707ECC62}"/>
                  </a:ext>
                </a:extLst>
              </p:cNvPr>
              <p:cNvSpPr/>
              <p:nvPr/>
            </p:nvSpPr>
            <p:spPr>
              <a:xfrm>
                <a:off x="6647604" y="3233484"/>
                <a:ext cx="146285" cy="151246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4359" extrusionOk="0">
                    <a:moveTo>
                      <a:pt x="2120" y="429"/>
                    </a:moveTo>
                    <a:cubicBezTo>
                      <a:pt x="3073" y="429"/>
                      <a:pt x="3835" y="1191"/>
                      <a:pt x="3835" y="2167"/>
                    </a:cubicBezTo>
                    <a:cubicBezTo>
                      <a:pt x="3835" y="3168"/>
                      <a:pt x="3073" y="3930"/>
                      <a:pt x="2120" y="3930"/>
                    </a:cubicBezTo>
                    <a:cubicBezTo>
                      <a:pt x="1144" y="3930"/>
                      <a:pt x="382" y="3168"/>
                      <a:pt x="382" y="2167"/>
                    </a:cubicBezTo>
                    <a:cubicBezTo>
                      <a:pt x="382" y="1191"/>
                      <a:pt x="1168" y="429"/>
                      <a:pt x="2120" y="429"/>
                    </a:cubicBezTo>
                    <a:close/>
                    <a:moveTo>
                      <a:pt x="2120" y="0"/>
                    </a:moveTo>
                    <a:cubicBezTo>
                      <a:pt x="953" y="0"/>
                      <a:pt x="1" y="977"/>
                      <a:pt x="1" y="2167"/>
                    </a:cubicBezTo>
                    <a:cubicBezTo>
                      <a:pt x="1" y="3358"/>
                      <a:pt x="953" y="4358"/>
                      <a:pt x="2120" y="4358"/>
                    </a:cubicBezTo>
                    <a:cubicBezTo>
                      <a:pt x="3263" y="4358"/>
                      <a:pt x="4216" y="3358"/>
                      <a:pt x="4216" y="2167"/>
                    </a:cubicBezTo>
                    <a:cubicBezTo>
                      <a:pt x="4216" y="977"/>
                      <a:pt x="3263" y="0"/>
                      <a:pt x="2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26;p65">
                <a:extLst>
                  <a:ext uri="{FF2B5EF4-FFF2-40B4-BE49-F238E27FC236}">
                    <a16:creationId xmlns:a16="http://schemas.microsoft.com/office/drawing/2014/main" id="{F3289415-9888-F97C-27CD-3A963EC0C683}"/>
                  </a:ext>
                </a:extLst>
              </p:cNvPr>
              <p:cNvSpPr/>
              <p:nvPr/>
            </p:nvSpPr>
            <p:spPr>
              <a:xfrm>
                <a:off x="6673210" y="3278105"/>
                <a:ext cx="52116" cy="5815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676" extrusionOk="0">
                    <a:moveTo>
                      <a:pt x="715" y="738"/>
                    </a:moveTo>
                    <a:lnTo>
                      <a:pt x="811" y="953"/>
                    </a:lnTo>
                    <a:lnTo>
                      <a:pt x="620" y="953"/>
                    </a:lnTo>
                    <a:lnTo>
                      <a:pt x="715" y="738"/>
                    </a:lnTo>
                    <a:close/>
                    <a:moveTo>
                      <a:pt x="715" y="0"/>
                    </a:moveTo>
                    <a:cubicBezTo>
                      <a:pt x="620" y="0"/>
                      <a:pt x="573" y="48"/>
                      <a:pt x="549" y="119"/>
                    </a:cubicBezTo>
                    <a:lnTo>
                      <a:pt x="25" y="1405"/>
                    </a:lnTo>
                    <a:cubicBezTo>
                      <a:pt x="1" y="1477"/>
                      <a:pt x="25" y="1596"/>
                      <a:pt x="144" y="1667"/>
                    </a:cubicBezTo>
                    <a:cubicBezTo>
                      <a:pt x="165" y="1673"/>
                      <a:pt x="188" y="1675"/>
                      <a:pt x="211" y="1675"/>
                    </a:cubicBezTo>
                    <a:cubicBezTo>
                      <a:pt x="289" y="1675"/>
                      <a:pt x="369" y="1640"/>
                      <a:pt x="406" y="1548"/>
                    </a:cubicBezTo>
                    <a:lnTo>
                      <a:pt x="501" y="1334"/>
                    </a:lnTo>
                    <a:lnTo>
                      <a:pt x="1001" y="1334"/>
                    </a:lnTo>
                    <a:lnTo>
                      <a:pt x="1096" y="1548"/>
                    </a:lnTo>
                    <a:cubicBezTo>
                      <a:pt x="1120" y="1643"/>
                      <a:pt x="1216" y="1667"/>
                      <a:pt x="1287" y="1667"/>
                    </a:cubicBezTo>
                    <a:lnTo>
                      <a:pt x="1335" y="1667"/>
                    </a:lnTo>
                    <a:cubicBezTo>
                      <a:pt x="1430" y="1643"/>
                      <a:pt x="1501" y="1524"/>
                      <a:pt x="1454" y="1405"/>
                    </a:cubicBezTo>
                    <a:lnTo>
                      <a:pt x="906" y="119"/>
                    </a:lnTo>
                    <a:cubicBezTo>
                      <a:pt x="858" y="24"/>
                      <a:pt x="811" y="0"/>
                      <a:pt x="7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27;p65">
                <a:extLst>
                  <a:ext uri="{FF2B5EF4-FFF2-40B4-BE49-F238E27FC236}">
                    <a16:creationId xmlns:a16="http://schemas.microsoft.com/office/drawing/2014/main" id="{4656AD22-85D1-0B13-DEA8-C3D3B2E24A44}"/>
                  </a:ext>
                </a:extLst>
              </p:cNvPr>
              <p:cNvSpPr/>
              <p:nvPr/>
            </p:nvSpPr>
            <p:spPr>
              <a:xfrm>
                <a:off x="6725291" y="3277272"/>
                <a:ext cx="47119" cy="59506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15" extrusionOk="0">
                    <a:moveTo>
                      <a:pt x="739" y="429"/>
                    </a:moveTo>
                    <a:cubicBezTo>
                      <a:pt x="786" y="429"/>
                      <a:pt x="858" y="477"/>
                      <a:pt x="858" y="548"/>
                    </a:cubicBezTo>
                    <a:cubicBezTo>
                      <a:pt x="858" y="620"/>
                      <a:pt x="786" y="667"/>
                      <a:pt x="739" y="667"/>
                    </a:cubicBezTo>
                    <a:lnTo>
                      <a:pt x="405" y="667"/>
                    </a:lnTo>
                    <a:lnTo>
                      <a:pt x="405" y="429"/>
                    </a:lnTo>
                    <a:close/>
                    <a:moveTo>
                      <a:pt x="881" y="1072"/>
                    </a:moveTo>
                    <a:cubicBezTo>
                      <a:pt x="953" y="1072"/>
                      <a:pt x="1001" y="1120"/>
                      <a:pt x="1001" y="1191"/>
                    </a:cubicBezTo>
                    <a:cubicBezTo>
                      <a:pt x="1001" y="1239"/>
                      <a:pt x="953" y="1310"/>
                      <a:pt x="881" y="1310"/>
                    </a:cubicBezTo>
                    <a:lnTo>
                      <a:pt x="405" y="1310"/>
                    </a:lnTo>
                    <a:lnTo>
                      <a:pt x="405" y="1072"/>
                    </a:lnTo>
                    <a:close/>
                    <a:moveTo>
                      <a:pt x="191" y="0"/>
                    </a:moveTo>
                    <a:lnTo>
                      <a:pt x="191" y="24"/>
                    </a:lnTo>
                    <a:cubicBezTo>
                      <a:pt x="72" y="24"/>
                      <a:pt x="0" y="119"/>
                      <a:pt x="0" y="239"/>
                    </a:cubicBezTo>
                    <a:lnTo>
                      <a:pt x="0" y="1501"/>
                    </a:lnTo>
                    <a:cubicBezTo>
                      <a:pt x="0" y="1620"/>
                      <a:pt x="72" y="1715"/>
                      <a:pt x="191" y="1715"/>
                    </a:cubicBezTo>
                    <a:lnTo>
                      <a:pt x="858" y="1715"/>
                    </a:lnTo>
                    <a:cubicBezTo>
                      <a:pt x="1143" y="1715"/>
                      <a:pt x="1358" y="1477"/>
                      <a:pt x="1358" y="1191"/>
                    </a:cubicBezTo>
                    <a:cubicBezTo>
                      <a:pt x="1358" y="1001"/>
                      <a:pt x="1310" y="882"/>
                      <a:pt x="1191" y="762"/>
                    </a:cubicBezTo>
                    <a:cubicBezTo>
                      <a:pt x="1215" y="715"/>
                      <a:pt x="1239" y="620"/>
                      <a:pt x="1239" y="524"/>
                    </a:cubicBezTo>
                    <a:cubicBezTo>
                      <a:pt x="1239" y="239"/>
                      <a:pt x="1001" y="0"/>
                      <a:pt x="7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070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8DEA8A-C658-CAED-7F65-9C1435B0DD22}"/>
              </a:ext>
            </a:extLst>
          </p:cNvPr>
          <p:cNvSpPr txBox="1"/>
          <p:nvPr/>
        </p:nvSpPr>
        <p:spPr>
          <a:xfrm>
            <a:off x="1465357" y="70059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3200" b="1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Specializations</a:t>
            </a:r>
          </a:p>
        </p:txBody>
      </p:sp>
      <p:sp>
        <p:nvSpPr>
          <p:cNvPr id="10" name="Google Shape;564;p30">
            <a:extLst>
              <a:ext uri="{FF2B5EF4-FFF2-40B4-BE49-F238E27FC236}">
                <a16:creationId xmlns:a16="http://schemas.microsoft.com/office/drawing/2014/main" id="{312384EF-E97B-305E-56BC-D894F419A6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1317" y="3590958"/>
            <a:ext cx="1394100" cy="1862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dirty="0">
                <a:solidFill>
                  <a:srgbClr val="FFFFFF"/>
                </a:solidFill>
                <a:effectLst/>
                <a:latin typeface="Söhne"/>
              </a:rPr>
              <a:t>Real-time updates offer administrators continuous monitoring capabilities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2" name="Google Shape;567;p30">
            <a:extLst>
              <a:ext uri="{FF2B5EF4-FFF2-40B4-BE49-F238E27FC236}">
                <a16:creationId xmlns:a16="http://schemas.microsoft.com/office/drawing/2014/main" id="{B8098206-64F3-D2BE-0603-940C640365A7}"/>
              </a:ext>
            </a:extLst>
          </p:cNvPr>
          <p:cNvSpPr txBox="1">
            <a:spLocks/>
          </p:cNvSpPr>
          <p:nvPr/>
        </p:nvSpPr>
        <p:spPr>
          <a:xfrm>
            <a:off x="2009537" y="3287506"/>
            <a:ext cx="2076000" cy="4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Krona One"/>
              <a:buNone/>
              <a:defRPr sz="58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1200" dirty="0"/>
              <a:t>CONTINUOUS</a:t>
            </a:r>
          </a:p>
          <a:p>
            <a:r>
              <a:rPr lang="en-IN" sz="1200" dirty="0"/>
              <a:t>MONITORING</a:t>
            </a:r>
          </a:p>
        </p:txBody>
      </p:sp>
      <p:sp>
        <p:nvSpPr>
          <p:cNvPr id="20" name="Google Shape;575;p30">
            <a:extLst>
              <a:ext uri="{FF2B5EF4-FFF2-40B4-BE49-F238E27FC236}">
                <a16:creationId xmlns:a16="http://schemas.microsoft.com/office/drawing/2014/main" id="{1E9AA58C-4D40-831C-3CB2-F3DB39E90CA5}"/>
              </a:ext>
            </a:extLst>
          </p:cNvPr>
          <p:cNvSpPr/>
          <p:nvPr/>
        </p:nvSpPr>
        <p:spPr>
          <a:xfrm>
            <a:off x="2534042" y="1859431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76;p30">
            <a:extLst>
              <a:ext uri="{FF2B5EF4-FFF2-40B4-BE49-F238E27FC236}">
                <a16:creationId xmlns:a16="http://schemas.microsoft.com/office/drawing/2014/main" id="{D98C4636-051D-992D-FA1B-2A6D8E44A785}"/>
              </a:ext>
            </a:extLst>
          </p:cNvPr>
          <p:cNvSpPr/>
          <p:nvPr/>
        </p:nvSpPr>
        <p:spPr>
          <a:xfrm>
            <a:off x="2331371" y="3119755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77;p30">
            <a:extLst>
              <a:ext uri="{FF2B5EF4-FFF2-40B4-BE49-F238E27FC236}">
                <a16:creationId xmlns:a16="http://schemas.microsoft.com/office/drawing/2014/main" id="{72A06006-01A9-70E4-EB62-4F71D56AD83E}"/>
              </a:ext>
            </a:extLst>
          </p:cNvPr>
          <p:cNvSpPr/>
          <p:nvPr/>
        </p:nvSpPr>
        <p:spPr>
          <a:xfrm>
            <a:off x="3028285" y="2243814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78;p30">
            <a:extLst>
              <a:ext uri="{FF2B5EF4-FFF2-40B4-BE49-F238E27FC236}">
                <a16:creationId xmlns:a16="http://schemas.microsoft.com/office/drawing/2014/main" id="{91C0B541-6DED-B72B-9DEA-AA4EEAA38876}"/>
              </a:ext>
            </a:extLst>
          </p:cNvPr>
          <p:cNvSpPr/>
          <p:nvPr/>
        </p:nvSpPr>
        <p:spPr>
          <a:xfrm>
            <a:off x="2704662" y="1998170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79;p30">
            <a:extLst>
              <a:ext uri="{FF2B5EF4-FFF2-40B4-BE49-F238E27FC236}">
                <a16:creationId xmlns:a16="http://schemas.microsoft.com/office/drawing/2014/main" id="{E694894E-C21A-DFC3-C52F-597E1EB9A396}"/>
              </a:ext>
            </a:extLst>
          </p:cNvPr>
          <p:cNvSpPr/>
          <p:nvPr/>
        </p:nvSpPr>
        <p:spPr>
          <a:xfrm>
            <a:off x="2592525" y="1971510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9E55FF-B6EE-0334-8E97-557189AEEC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58002" y="2099503"/>
            <a:ext cx="420730" cy="420730"/>
          </a:xfrm>
          <a:prstGeom prst="rect">
            <a:avLst/>
          </a:prstGeom>
        </p:spPr>
      </p:pic>
      <p:sp>
        <p:nvSpPr>
          <p:cNvPr id="51" name="Google Shape;564;p30">
            <a:extLst>
              <a:ext uri="{FF2B5EF4-FFF2-40B4-BE49-F238E27FC236}">
                <a16:creationId xmlns:a16="http://schemas.microsoft.com/office/drawing/2014/main" id="{4E55FB2C-1EF1-0526-3509-0B0D6A21F7AE}"/>
              </a:ext>
            </a:extLst>
          </p:cNvPr>
          <p:cNvSpPr txBox="1">
            <a:spLocks/>
          </p:cNvSpPr>
          <p:nvPr/>
        </p:nvSpPr>
        <p:spPr>
          <a:xfrm>
            <a:off x="5410517" y="3590958"/>
            <a:ext cx="1394100" cy="186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FFFFF"/>
                </a:solidFill>
                <a:latin typeface="Söhne"/>
              </a:rPr>
              <a:t>S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Söhne"/>
              </a:rPr>
              <a:t>ystem generates alerts for low stock situations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2" name="Google Shape;575;p30">
            <a:extLst>
              <a:ext uri="{FF2B5EF4-FFF2-40B4-BE49-F238E27FC236}">
                <a16:creationId xmlns:a16="http://schemas.microsoft.com/office/drawing/2014/main" id="{3B1FD586-94E5-1A82-978E-D1031AE48EC9}"/>
              </a:ext>
            </a:extLst>
          </p:cNvPr>
          <p:cNvSpPr/>
          <p:nvPr/>
        </p:nvSpPr>
        <p:spPr>
          <a:xfrm>
            <a:off x="5573242" y="1859431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76;p30">
            <a:extLst>
              <a:ext uri="{FF2B5EF4-FFF2-40B4-BE49-F238E27FC236}">
                <a16:creationId xmlns:a16="http://schemas.microsoft.com/office/drawing/2014/main" id="{9D92E991-0FF2-A764-42A9-FA86D565EB9E}"/>
              </a:ext>
            </a:extLst>
          </p:cNvPr>
          <p:cNvSpPr/>
          <p:nvPr/>
        </p:nvSpPr>
        <p:spPr>
          <a:xfrm>
            <a:off x="5370571" y="3119755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77;p30">
            <a:extLst>
              <a:ext uri="{FF2B5EF4-FFF2-40B4-BE49-F238E27FC236}">
                <a16:creationId xmlns:a16="http://schemas.microsoft.com/office/drawing/2014/main" id="{5E0327B1-1931-B13D-57E1-0B8F88FDD769}"/>
              </a:ext>
            </a:extLst>
          </p:cNvPr>
          <p:cNvSpPr/>
          <p:nvPr/>
        </p:nvSpPr>
        <p:spPr>
          <a:xfrm>
            <a:off x="6067485" y="2243814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78;p30">
            <a:extLst>
              <a:ext uri="{FF2B5EF4-FFF2-40B4-BE49-F238E27FC236}">
                <a16:creationId xmlns:a16="http://schemas.microsoft.com/office/drawing/2014/main" id="{9D268EAC-2F14-5D8A-5FAC-A489781F449B}"/>
              </a:ext>
            </a:extLst>
          </p:cNvPr>
          <p:cNvSpPr/>
          <p:nvPr/>
        </p:nvSpPr>
        <p:spPr>
          <a:xfrm>
            <a:off x="5743862" y="1998170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79;p30">
            <a:extLst>
              <a:ext uri="{FF2B5EF4-FFF2-40B4-BE49-F238E27FC236}">
                <a16:creationId xmlns:a16="http://schemas.microsoft.com/office/drawing/2014/main" id="{CC4125A7-CD7D-39FA-61B2-C361F8C45AF5}"/>
              </a:ext>
            </a:extLst>
          </p:cNvPr>
          <p:cNvSpPr/>
          <p:nvPr/>
        </p:nvSpPr>
        <p:spPr>
          <a:xfrm>
            <a:off x="5631725" y="1971510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68;p30">
            <a:extLst>
              <a:ext uri="{FF2B5EF4-FFF2-40B4-BE49-F238E27FC236}">
                <a16:creationId xmlns:a16="http://schemas.microsoft.com/office/drawing/2014/main" id="{3818E395-4580-1E24-C6A4-6B3AAA43A0C2}"/>
              </a:ext>
            </a:extLst>
          </p:cNvPr>
          <p:cNvSpPr txBox="1">
            <a:spLocks/>
          </p:cNvSpPr>
          <p:nvPr/>
        </p:nvSpPr>
        <p:spPr>
          <a:xfrm>
            <a:off x="5064811" y="3250392"/>
            <a:ext cx="2076000" cy="4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Krona One"/>
              <a:buNone/>
              <a:defRPr sz="58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1200" dirty="0"/>
              <a:t>LOW STOCK </a:t>
            </a:r>
          </a:p>
          <a:p>
            <a:r>
              <a:rPr lang="en-IN" sz="1200" dirty="0"/>
              <a:t>ALERTS</a:t>
            </a:r>
          </a:p>
        </p:txBody>
      </p:sp>
      <p:grpSp>
        <p:nvGrpSpPr>
          <p:cNvPr id="59" name="Google Shape;1300;p65">
            <a:extLst>
              <a:ext uri="{FF2B5EF4-FFF2-40B4-BE49-F238E27FC236}">
                <a16:creationId xmlns:a16="http://schemas.microsoft.com/office/drawing/2014/main" id="{905D751F-6E5C-1474-FB25-B39A778F9BB9}"/>
              </a:ext>
            </a:extLst>
          </p:cNvPr>
          <p:cNvGrpSpPr/>
          <p:nvPr/>
        </p:nvGrpSpPr>
        <p:grpSpPr>
          <a:xfrm>
            <a:off x="5945617" y="2075659"/>
            <a:ext cx="369390" cy="479277"/>
            <a:chOff x="4857837" y="3112841"/>
            <a:chExt cx="369390" cy="479277"/>
          </a:xfrm>
          <a:solidFill>
            <a:srgbClr val="C93A34"/>
          </a:solidFill>
        </p:grpSpPr>
        <p:sp>
          <p:nvSpPr>
            <p:cNvPr id="60" name="Google Shape;1301;p65">
              <a:extLst>
                <a:ext uri="{FF2B5EF4-FFF2-40B4-BE49-F238E27FC236}">
                  <a16:creationId xmlns:a16="http://schemas.microsoft.com/office/drawing/2014/main" id="{132CFFF1-746F-FA33-C848-F8CD3C5A0FAB}"/>
                </a:ext>
              </a:extLst>
            </p:cNvPr>
            <p:cNvSpPr/>
            <p:nvPr/>
          </p:nvSpPr>
          <p:spPr>
            <a:xfrm>
              <a:off x="4904124" y="3345835"/>
              <a:ext cx="33067" cy="33101"/>
            </a:xfrm>
            <a:custGeom>
              <a:avLst/>
              <a:gdLst/>
              <a:ahLst/>
              <a:cxnLst/>
              <a:rect l="l" t="t" r="r" b="b"/>
              <a:pathLst>
                <a:path w="953" h="954" extrusionOk="0">
                  <a:moveTo>
                    <a:pt x="476" y="1"/>
                  </a:moveTo>
                  <a:cubicBezTo>
                    <a:pt x="357" y="1"/>
                    <a:pt x="262" y="96"/>
                    <a:pt x="262" y="215"/>
                  </a:cubicBezTo>
                  <a:lnTo>
                    <a:pt x="262" y="287"/>
                  </a:lnTo>
                  <a:lnTo>
                    <a:pt x="215" y="287"/>
                  </a:lnTo>
                  <a:cubicBezTo>
                    <a:pt x="95" y="287"/>
                    <a:pt x="0" y="358"/>
                    <a:pt x="0" y="477"/>
                  </a:cubicBezTo>
                  <a:cubicBezTo>
                    <a:pt x="0" y="596"/>
                    <a:pt x="95" y="692"/>
                    <a:pt x="215" y="692"/>
                  </a:cubicBezTo>
                  <a:lnTo>
                    <a:pt x="262" y="692"/>
                  </a:lnTo>
                  <a:lnTo>
                    <a:pt x="262" y="763"/>
                  </a:lnTo>
                  <a:cubicBezTo>
                    <a:pt x="262" y="882"/>
                    <a:pt x="357" y="954"/>
                    <a:pt x="476" y="954"/>
                  </a:cubicBezTo>
                  <a:cubicBezTo>
                    <a:pt x="596" y="954"/>
                    <a:pt x="691" y="882"/>
                    <a:pt x="691" y="763"/>
                  </a:cubicBezTo>
                  <a:lnTo>
                    <a:pt x="691" y="692"/>
                  </a:lnTo>
                  <a:lnTo>
                    <a:pt x="738" y="692"/>
                  </a:lnTo>
                  <a:cubicBezTo>
                    <a:pt x="857" y="692"/>
                    <a:pt x="953" y="596"/>
                    <a:pt x="953" y="477"/>
                  </a:cubicBezTo>
                  <a:cubicBezTo>
                    <a:pt x="953" y="358"/>
                    <a:pt x="857" y="287"/>
                    <a:pt x="738" y="287"/>
                  </a:cubicBezTo>
                  <a:lnTo>
                    <a:pt x="691" y="287"/>
                  </a:lnTo>
                  <a:lnTo>
                    <a:pt x="691" y="215"/>
                  </a:lnTo>
                  <a:cubicBezTo>
                    <a:pt x="691" y="96"/>
                    <a:pt x="596" y="1"/>
                    <a:pt x="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02;p65">
              <a:extLst>
                <a:ext uri="{FF2B5EF4-FFF2-40B4-BE49-F238E27FC236}">
                  <a16:creationId xmlns:a16="http://schemas.microsoft.com/office/drawing/2014/main" id="{6CD27935-2AE4-E469-E41D-6BD1F6AC4F4C}"/>
                </a:ext>
              </a:extLst>
            </p:cNvPr>
            <p:cNvSpPr/>
            <p:nvPr/>
          </p:nvSpPr>
          <p:spPr>
            <a:xfrm>
              <a:off x="4942950" y="3345835"/>
              <a:ext cx="28938" cy="14920"/>
            </a:xfrm>
            <a:custGeom>
              <a:avLst/>
              <a:gdLst/>
              <a:ahLst/>
              <a:cxnLst/>
              <a:rect l="l" t="t" r="r" b="b"/>
              <a:pathLst>
                <a:path w="834" h="430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lnTo>
                    <a:pt x="620" y="430"/>
                  </a:lnTo>
                  <a:cubicBezTo>
                    <a:pt x="739" y="430"/>
                    <a:pt x="834" y="334"/>
                    <a:pt x="834" y="215"/>
                  </a:cubicBezTo>
                  <a:cubicBezTo>
                    <a:pt x="834" y="96"/>
                    <a:pt x="763" y="1"/>
                    <a:pt x="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03;p65">
              <a:extLst>
                <a:ext uri="{FF2B5EF4-FFF2-40B4-BE49-F238E27FC236}">
                  <a16:creationId xmlns:a16="http://schemas.microsoft.com/office/drawing/2014/main" id="{8602904E-D584-C1C5-2EA6-AF30A3A37A9B}"/>
                </a:ext>
              </a:extLst>
            </p:cNvPr>
            <p:cNvSpPr/>
            <p:nvPr/>
          </p:nvSpPr>
          <p:spPr>
            <a:xfrm>
              <a:off x="4942950" y="3364016"/>
              <a:ext cx="49617" cy="14087"/>
            </a:xfrm>
            <a:custGeom>
              <a:avLst/>
              <a:gdLst/>
              <a:ahLst/>
              <a:cxnLst/>
              <a:rect l="l" t="t" r="r" b="b"/>
              <a:pathLst>
                <a:path w="1430" h="406" extrusionOk="0">
                  <a:moveTo>
                    <a:pt x="215" y="1"/>
                  </a:moveTo>
                  <a:cubicBezTo>
                    <a:pt x="96" y="1"/>
                    <a:pt x="0" y="72"/>
                    <a:pt x="0" y="191"/>
                  </a:cubicBezTo>
                  <a:cubicBezTo>
                    <a:pt x="0" y="310"/>
                    <a:pt x="96" y="406"/>
                    <a:pt x="215" y="406"/>
                  </a:cubicBezTo>
                  <a:lnTo>
                    <a:pt x="1215" y="406"/>
                  </a:lnTo>
                  <a:cubicBezTo>
                    <a:pt x="1334" y="406"/>
                    <a:pt x="1429" y="310"/>
                    <a:pt x="1429" y="191"/>
                  </a:cubicBezTo>
                  <a:cubicBezTo>
                    <a:pt x="1429" y="72"/>
                    <a:pt x="1358" y="1"/>
                    <a:pt x="1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04;p65">
              <a:extLst>
                <a:ext uri="{FF2B5EF4-FFF2-40B4-BE49-F238E27FC236}">
                  <a16:creationId xmlns:a16="http://schemas.microsoft.com/office/drawing/2014/main" id="{B5076301-D3D4-F207-E88D-1D50F56B7A26}"/>
                </a:ext>
              </a:extLst>
            </p:cNvPr>
            <p:cNvSpPr/>
            <p:nvPr/>
          </p:nvSpPr>
          <p:spPr>
            <a:xfrm>
              <a:off x="4903291" y="3387159"/>
              <a:ext cx="92573" cy="14920"/>
            </a:xfrm>
            <a:custGeom>
              <a:avLst/>
              <a:gdLst/>
              <a:ahLst/>
              <a:cxnLst/>
              <a:rect l="l" t="t" r="r" b="b"/>
              <a:pathLst>
                <a:path w="2668" h="430" extrusionOk="0">
                  <a:moveTo>
                    <a:pt x="191" y="1"/>
                  </a:moveTo>
                  <a:cubicBezTo>
                    <a:pt x="72" y="1"/>
                    <a:pt x="0" y="96"/>
                    <a:pt x="0" y="215"/>
                  </a:cubicBezTo>
                  <a:cubicBezTo>
                    <a:pt x="0" y="334"/>
                    <a:pt x="72" y="429"/>
                    <a:pt x="191" y="429"/>
                  </a:cubicBezTo>
                  <a:lnTo>
                    <a:pt x="2453" y="429"/>
                  </a:lnTo>
                  <a:cubicBezTo>
                    <a:pt x="2572" y="429"/>
                    <a:pt x="2668" y="334"/>
                    <a:pt x="2668" y="215"/>
                  </a:cubicBezTo>
                  <a:cubicBezTo>
                    <a:pt x="2668" y="96"/>
                    <a:pt x="2572" y="1"/>
                    <a:pt x="2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05;p65">
              <a:extLst>
                <a:ext uri="{FF2B5EF4-FFF2-40B4-BE49-F238E27FC236}">
                  <a16:creationId xmlns:a16="http://schemas.microsoft.com/office/drawing/2014/main" id="{D85BFEF3-B600-D3DB-D4A6-CE29C8C6EC3F}"/>
                </a:ext>
              </a:extLst>
            </p:cNvPr>
            <p:cNvSpPr/>
            <p:nvPr/>
          </p:nvSpPr>
          <p:spPr>
            <a:xfrm>
              <a:off x="4903291" y="3405341"/>
              <a:ext cx="92573" cy="14087"/>
            </a:xfrm>
            <a:custGeom>
              <a:avLst/>
              <a:gdLst/>
              <a:ahLst/>
              <a:cxnLst/>
              <a:rect l="l" t="t" r="r" b="b"/>
              <a:pathLst>
                <a:path w="2668" h="406" extrusionOk="0">
                  <a:moveTo>
                    <a:pt x="191" y="1"/>
                  </a:moveTo>
                  <a:cubicBezTo>
                    <a:pt x="72" y="1"/>
                    <a:pt x="0" y="72"/>
                    <a:pt x="0" y="191"/>
                  </a:cubicBezTo>
                  <a:cubicBezTo>
                    <a:pt x="0" y="310"/>
                    <a:pt x="72" y="405"/>
                    <a:pt x="191" y="405"/>
                  </a:cubicBezTo>
                  <a:lnTo>
                    <a:pt x="2453" y="405"/>
                  </a:lnTo>
                  <a:cubicBezTo>
                    <a:pt x="2572" y="405"/>
                    <a:pt x="2668" y="310"/>
                    <a:pt x="2668" y="191"/>
                  </a:cubicBezTo>
                  <a:cubicBezTo>
                    <a:pt x="2668" y="72"/>
                    <a:pt x="2572" y="1"/>
                    <a:pt x="2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06;p65">
              <a:extLst>
                <a:ext uri="{FF2B5EF4-FFF2-40B4-BE49-F238E27FC236}">
                  <a16:creationId xmlns:a16="http://schemas.microsoft.com/office/drawing/2014/main" id="{68D56ED6-4DAA-A2F3-3D82-FACA501B6B15}"/>
                </a:ext>
              </a:extLst>
            </p:cNvPr>
            <p:cNvSpPr/>
            <p:nvPr/>
          </p:nvSpPr>
          <p:spPr>
            <a:xfrm>
              <a:off x="4857837" y="3112841"/>
              <a:ext cx="369390" cy="479277"/>
            </a:xfrm>
            <a:custGeom>
              <a:avLst/>
              <a:gdLst/>
              <a:ahLst/>
              <a:cxnLst/>
              <a:rect l="l" t="t" r="r" b="b"/>
              <a:pathLst>
                <a:path w="10646" h="13813" extrusionOk="0">
                  <a:moveTo>
                    <a:pt x="3811" y="2310"/>
                  </a:moveTo>
                  <a:cubicBezTo>
                    <a:pt x="4335" y="2310"/>
                    <a:pt x="4930" y="2358"/>
                    <a:pt x="5549" y="2406"/>
                  </a:cubicBezTo>
                  <a:cubicBezTo>
                    <a:pt x="5478" y="2548"/>
                    <a:pt x="5383" y="2739"/>
                    <a:pt x="5287" y="2882"/>
                  </a:cubicBezTo>
                  <a:cubicBezTo>
                    <a:pt x="4906" y="3572"/>
                    <a:pt x="4644" y="4168"/>
                    <a:pt x="4454" y="4644"/>
                  </a:cubicBezTo>
                  <a:lnTo>
                    <a:pt x="1025" y="4644"/>
                  </a:lnTo>
                  <a:lnTo>
                    <a:pt x="1025" y="2525"/>
                  </a:lnTo>
                  <a:cubicBezTo>
                    <a:pt x="1715" y="2429"/>
                    <a:pt x="2811" y="2310"/>
                    <a:pt x="3811" y="2310"/>
                  </a:cubicBezTo>
                  <a:close/>
                  <a:moveTo>
                    <a:pt x="4311" y="5049"/>
                  </a:moveTo>
                  <a:cubicBezTo>
                    <a:pt x="4240" y="5287"/>
                    <a:pt x="4216" y="5525"/>
                    <a:pt x="4216" y="5716"/>
                  </a:cubicBezTo>
                  <a:lnTo>
                    <a:pt x="4216" y="5835"/>
                  </a:lnTo>
                  <a:lnTo>
                    <a:pt x="1025" y="5835"/>
                  </a:lnTo>
                  <a:lnTo>
                    <a:pt x="1025" y="5049"/>
                  </a:lnTo>
                  <a:close/>
                  <a:moveTo>
                    <a:pt x="4406" y="12003"/>
                  </a:moveTo>
                  <a:lnTo>
                    <a:pt x="4406" y="12289"/>
                  </a:lnTo>
                  <a:lnTo>
                    <a:pt x="3216" y="12289"/>
                  </a:lnTo>
                  <a:lnTo>
                    <a:pt x="3216" y="12003"/>
                  </a:lnTo>
                  <a:close/>
                  <a:moveTo>
                    <a:pt x="6931" y="8955"/>
                  </a:moveTo>
                  <a:cubicBezTo>
                    <a:pt x="7002" y="8978"/>
                    <a:pt x="7097" y="8978"/>
                    <a:pt x="7216" y="8978"/>
                  </a:cubicBezTo>
                  <a:lnTo>
                    <a:pt x="7216" y="11122"/>
                  </a:lnTo>
                  <a:cubicBezTo>
                    <a:pt x="7216" y="11169"/>
                    <a:pt x="7216" y="11193"/>
                    <a:pt x="7193" y="11193"/>
                  </a:cubicBezTo>
                  <a:lnTo>
                    <a:pt x="6550" y="11360"/>
                  </a:lnTo>
                  <a:cubicBezTo>
                    <a:pt x="6454" y="11407"/>
                    <a:pt x="6383" y="11455"/>
                    <a:pt x="6383" y="11574"/>
                  </a:cubicBezTo>
                  <a:lnTo>
                    <a:pt x="6383" y="12265"/>
                  </a:lnTo>
                  <a:cubicBezTo>
                    <a:pt x="6383" y="12289"/>
                    <a:pt x="6359" y="12312"/>
                    <a:pt x="6335" y="12312"/>
                  </a:cubicBezTo>
                  <a:lnTo>
                    <a:pt x="5383" y="12312"/>
                  </a:lnTo>
                  <a:lnTo>
                    <a:pt x="5383" y="12027"/>
                  </a:lnTo>
                  <a:lnTo>
                    <a:pt x="5883" y="12027"/>
                  </a:lnTo>
                  <a:cubicBezTo>
                    <a:pt x="6002" y="12027"/>
                    <a:pt x="6097" y="11931"/>
                    <a:pt x="6097" y="11812"/>
                  </a:cubicBezTo>
                  <a:lnTo>
                    <a:pt x="6097" y="11193"/>
                  </a:lnTo>
                  <a:lnTo>
                    <a:pt x="6764" y="11003"/>
                  </a:lnTo>
                  <a:cubicBezTo>
                    <a:pt x="6859" y="10979"/>
                    <a:pt x="6931" y="10931"/>
                    <a:pt x="6931" y="10812"/>
                  </a:cubicBezTo>
                  <a:lnTo>
                    <a:pt x="6931" y="8955"/>
                  </a:lnTo>
                  <a:close/>
                  <a:moveTo>
                    <a:pt x="4144" y="6216"/>
                  </a:moveTo>
                  <a:cubicBezTo>
                    <a:pt x="4359" y="7478"/>
                    <a:pt x="5264" y="8502"/>
                    <a:pt x="6407" y="8835"/>
                  </a:cubicBezTo>
                  <a:lnTo>
                    <a:pt x="6407" y="9288"/>
                  </a:lnTo>
                  <a:lnTo>
                    <a:pt x="5144" y="9288"/>
                  </a:lnTo>
                  <a:cubicBezTo>
                    <a:pt x="5025" y="9288"/>
                    <a:pt x="4930" y="9383"/>
                    <a:pt x="4930" y="9502"/>
                  </a:cubicBezTo>
                  <a:cubicBezTo>
                    <a:pt x="4930" y="9621"/>
                    <a:pt x="5025" y="9693"/>
                    <a:pt x="5144" y="9693"/>
                  </a:cubicBezTo>
                  <a:lnTo>
                    <a:pt x="6407" y="9693"/>
                  </a:lnTo>
                  <a:lnTo>
                    <a:pt x="6407" y="10622"/>
                  </a:lnTo>
                  <a:lnTo>
                    <a:pt x="5740" y="10812"/>
                  </a:lnTo>
                  <a:cubicBezTo>
                    <a:pt x="5645" y="10836"/>
                    <a:pt x="5573" y="10883"/>
                    <a:pt x="5573" y="11003"/>
                  </a:cubicBezTo>
                  <a:lnTo>
                    <a:pt x="5573" y="11574"/>
                  </a:lnTo>
                  <a:lnTo>
                    <a:pt x="5240" y="11574"/>
                  </a:lnTo>
                  <a:cubicBezTo>
                    <a:pt x="5121" y="11574"/>
                    <a:pt x="5025" y="11669"/>
                    <a:pt x="5025" y="11788"/>
                  </a:cubicBezTo>
                  <a:lnTo>
                    <a:pt x="5025" y="13360"/>
                  </a:lnTo>
                  <a:cubicBezTo>
                    <a:pt x="5025" y="13384"/>
                    <a:pt x="4978" y="13432"/>
                    <a:pt x="4954" y="13432"/>
                  </a:cubicBezTo>
                  <a:lnTo>
                    <a:pt x="4811" y="13432"/>
                  </a:lnTo>
                  <a:cubicBezTo>
                    <a:pt x="4787" y="13432"/>
                    <a:pt x="4740" y="13384"/>
                    <a:pt x="4740" y="13360"/>
                  </a:cubicBezTo>
                  <a:lnTo>
                    <a:pt x="4740" y="11788"/>
                  </a:lnTo>
                  <a:cubicBezTo>
                    <a:pt x="4740" y="11669"/>
                    <a:pt x="4668" y="11574"/>
                    <a:pt x="4549" y="11574"/>
                  </a:cubicBezTo>
                  <a:lnTo>
                    <a:pt x="2954" y="11574"/>
                  </a:lnTo>
                  <a:cubicBezTo>
                    <a:pt x="2834" y="11574"/>
                    <a:pt x="2763" y="11669"/>
                    <a:pt x="2763" y="11788"/>
                  </a:cubicBezTo>
                  <a:lnTo>
                    <a:pt x="2763" y="13360"/>
                  </a:lnTo>
                  <a:cubicBezTo>
                    <a:pt x="2763" y="13384"/>
                    <a:pt x="2715" y="13432"/>
                    <a:pt x="2692" y="13432"/>
                  </a:cubicBezTo>
                  <a:lnTo>
                    <a:pt x="2549" y="13432"/>
                  </a:lnTo>
                  <a:cubicBezTo>
                    <a:pt x="2525" y="13432"/>
                    <a:pt x="2477" y="13384"/>
                    <a:pt x="2477" y="13360"/>
                  </a:cubicBezTo>
                  <a:lnTo>
                    <a:pt x="2477" y="11788"/>
                  </a:lnTo>
                  <a:cubicBezTo>
                    <a:pt x="2477" y="11669"/>
                    <a:pt x="2406" y="11574"/>
                    <a:pt x="2287" y="11574"/>
                  </a:cubicBezTo>
                  <a:lnTo>
                    <a:pt x="1763" y="11574"/>
                  </a:lnTo>
                  <a:lnTo>
                    <a:pt x="1763" y="11003"/>
                  </a:lnTo>
                  <a:cubicBezTo>
                    <a:pt x="1763" y="10931"/>
                    <a:pt x="1715" y="10836"/>
                    <a:pt x="1620" y="10812"/>
                  </a:cubicBezTo>
                  <a:lnTo>
                    <a:pt x="929" y="10622"/>
                  </a:lnTo>
                  <a:lnTo>
                    <a:pt x="929" y="9693"/>
                  </a:lnTo>
                  <a:lnTo>
                    <a:pt x="4120" y="9693"/>
                  </a:lnTo>
                  <a:cubicBezTo>
                    <a:pt x="4240" y="9693"/>
                    <a:pt x="4335" y="9621"/>
                    <a:pt x="4335" y="9502"/>
                  </a:cubicBezTo>
                  <a:cubicBezTo>
                    <a:pt x="4335" y="9383"/>
                    <a:pt x="4240" y="9288"/>
                    <a:pt x="4120" y="9288"/>
                  </a:cubicBezTo>
                  <a:lnTo>
                    <a:pt x="929" y="9288"/>
                  </a:lnTo>
                  <a:lnTo>
                    <a:pt x="929" y="6216"/>
                  </a:lnTo>
                  <a:close/>
                  <a:moveTo>
                    <a:pt x="7502" y="0"/>
                  </a:moveTo>
                  <a:cubicBezTo>
                    <a:pt x="7288" y="0"/>
                    <a:pt x="7097" y="96"/>
                    <a:pt x="6978" y="262"/>
                  </a:cubicBezTo>
                  <a:cubicBezTo>
                    <a:pt x="6788" y="572"/>
                    <a:pt x="6550" y="953"/>
                    <a:pt x="6264" y="1358"/>
                  </a:cubicBezTo>
                  <a:cubicBezTo>
                    <a:pt x="5406" y="1239"/>
                    <a:pt x="4597" y="1191"/>
                    <a:pt x="3882" y="1191"/>
                  </a:cubicBezTo>
                  <a:cubicBezTo>
                    <a:pt x="2858" y="1191"/>
                    <a:pt x="1668" y="1334"/>
                    <a:pt x="858" y="1453"/>
                  </a:cubicBezTo>
                  <a:cubicBezTo>
                    <a:pt x="405" y="1501"/>
                    <a:pt x="48" y="1929"/>
                    <a:pt x="48" y="2406"/>
                  </a:cubicBezTo>
                  <a:lnTo>
                    <a:pt x="48" y="7192"/>
                  </a:lnTo>
                  <a:cubicBezTo>
                    <a:pt x="48" y="7311"/>
                    <a:pt x="143" y="7407"/>
                    <a:pt x="263" y="7407"/>
                  </a:cubicBezTo>
                  <a:cubicBezTo>
                    <a:pt x="382" y="7407"/>
                    <a:pt x="477" y="7311"/>
                    <a:pt x="477" y="7192"/>
                  </a:cubicBezTo>
                  <a:lnTo>
                    <a:pt x="477" y="2406"/>
                  </a:lnTo>
                  <a:cubicBezTo>
                    <a:pt x="477" y="2144"/>
                    <a:pt x="644" y="1905"/>
                    <a:pt x="906" y="1858"/>
                  </a:cubicBezTo>
                  <a:cubicBezTo>
                    <a:pt x="1572" y="1786"/>
                    <a:pt x="2811" y="1596"/>
                    <a:pt x="3882" y="1596"/>
                  </a:cubicBezTo>
                  <a:cubicBezTo>
                    <a:pt x="4549" y="1596"/>
                    <a:pt x="5264" y="1667"/>
                    <a:pt x="6026" y="1739"/>
                  </a:cubicBezTo>
                  <a:lnTo>
                    <a:pt x="5859" y="2025"/>
                  </a:lnTo>
                  <a:cubicBezTo>
                    <a:pt x="5144" y="1929"/>
                    <a:pt x="4454" y="1905"/>
                    <a:pt x="3859" y="1905"/>
                  </a:cubicBezTo>
                  <a:cubicBezTo>
                    <a:pt x="2787" y="1905"/>
                    <a:pt x="1572" y="2048"/>
                    <a:pt x="906" y="2167"/>
                  </a:cubicBezTo>
                  <a:cubicBezTo>
                    <a:pt x="786" y="2191"/>
                    <a:pt x="715" y="2286"/>
                    <a:pt x="715" y="2406"/>
                  </a:cubicBezTo>
                  <a:lnTo>
                    <a:pt x="715" y="10812"/>
                  </a:lnTo>
                  <a:cubicBezTo>
                    <a:pt x="715" y="10883"/>
                    <a:pt x="763" y="10979"/>
                    <a:pt x="858" y="11003"/>
                  </a:cubicBezTo>
                  <a:lnTo>
                    <a:pt x="1549" y="11193"/>
                  </a:lnTo>
                  <a:lnTo>
                    <a:pt x="1549" y="11812"/>
                  </a:lnTo>
                  <a:cubicBezTo>
                    <a:pt x="1549" y="11931"/>
                    <a:pt x="1620" y="12027"/>
                    <a:pt x="1739" y="12027"/>
                  </a:cubicBezTo>
                  <a:lnTo>
                    <a:pt x="2263" y="12027"/>
                  </a:lnTo>
                  <a:lnTo>
                    <a:pt x="2263" y="12312"/>
                  </a:lnTo>
                  <a:lnTo>
                    <a:pt x="1310" y="12312"/>
                  </a:lnTo>
                  <a:cubicBezTo>
                    <a:pt x="1263" y="12312"/>
                    <a:pt x="1239" y="12289"/>
                    <a:pt x="1239" y="12265"/>
                  </a:cubicBezTo>
                  <a:lnTo>
                    <a:pt x="1239" y="11574"/>
                  </a:lnTo>
                  <a:cubicBezTo>
                    <a:pt x="1239" y="11479"/>
                    <a:pt x="1191" y="11407"/>
                    <a:pt x="1096" y="11360"/>
                  </a:cubicBezTo>
                  <a:lnTo>
                    <a:pt x="429" y="11193"/>
                  </a:lnTo>
                  <a:cubicBezTo>
                    <a:pt x="405" y="11193"/>
                    <a:pt x="405" y="11169"/>
                    <a:pt x="405" y="11122"/>
                  </a:cubicBezTo>
                  <a:lnTo>
                    <a:pt x="405" y="8121"/>
                  </a:lnTo>
                  <a:cubicBezTo>
                    <a:pt x="405" y="8002"/>
                    <a:pt x="310" y="7907"/>
                    <a:pt x="191" y="7907"/>
                  </a:cubicBezTo>
                  <a:cubicBezTo>
                    <a:pt x="72" y="7907"/>
                    <a:pt x="1" y="8002"/>
                    <a:pt x="1" y="8121"/>
                  </a:cubicBezTo>
                  <a:lnTo>
                    <a:pt x="1" y="11122"/>
                  </a:lnTo>
                  <a:cubicBezTo>
                    <a:pt x="1" y="11336"/>
                    <a:pt x="143" y="11526"/>
                    <a:pt x="310" y="11574"/>
                  </a:cubicBezTo>
                  <a:lnTo>
                    <a:pt x="834" y="11717"/>
                  </a:lnTo>
                  <a:lnTo>
                    <a:pt x="834" y="12265"/>
                  </a:lnTo>
                  <a:cubicBezTo>
                    <a:pt x="834" y="12503"/>
                    <a:pt x="1025" y="12717"/>
                    <a:pt x="1263" y="12717"/>
                  </a:cubicBezTo>
                  <a:lnTo>
                    <a:pt x="2215" y="12717"/>
                  </a:lnTo>
                  <a:lnTo>
                    <a:pt x="2215" y="13360"/>
                  </a:lnTo>
                  <a:cubicBezTo>
                    <a:pt x="2215" y="13598"/>
                    <a:pt x="2430" y="13813"/>
                    <a:pt x="2668" y="13813"/>
                  </a:cubicBezTo>
                  <a:lnTo>
                    <a:pt x="2811" y="13813"/>
                  </a:lnTo>
                  <a:cubicBezTo>
                    <a:pt x="3049" y="13813"/>
                    <a:pt x="3263" y="13598"/>
                    <a:pt x="3263" y="13360"/>
                  </a:cubicBezTo>
                  <a:lnTo>
                    <a:pt x="3263" y="12717"/>
                  </a:lnTo>
                  <a:lnTo>
                    <a:pt x="4454" y="12717"/>
                  </a:lnTo>
                  <a:lnTo>
                    <a:pt x="4454" y="13360"/>
                  </a:lnTo>
                  <a:cubicBezTo>
                    <a:pt x="4454" y="13598"/>
                    <a:pt x="4668" y="13813"/>
                    <a:pt x="4906" y="13813"/>
                  </a:cubicBezTo>
                  <a:lnTo>
                    <a:pt x="5049" y="13813"/>
                  </a:lnTo>
                  <a:cubicBezTo>
                    <a:pt x="5287" y="13813"/>
                    <a:pt x="5502" y="13598"/>
                    <a:pt x="5502" y="13360"/>
                  </a:cubicBezTo>
                  <a:lnTo>
                    <a:pt x="5502" y="12717"/>
                  </a:lnTo>
                  <a:lnTo>
                    <a:pt x="6454" y="12717"/>
                  </a:lnTo>
                  <a:cubicBezTo>
                    <a:pt x="6692" y="12717"/>
                    <a:pt x="6907" y="12503"/>
                    <a:pt x="6907" y="12265"/>
                  </a:cubicBezTo>
                  <a:lnTo>
                    <a:pt x="6907" y="11717"/>
                  </a:lnTo>
                  <a:lnTo>
                    <a:pt x="7407" y="11574"/>
                  </a:lnTo>
                  <a:cubicBezTo>
                    <a:pt x="7574" y="11526"/>
                    <a:pt x="7740" y="11336"/>
                    <a:pt x="7740" y="11122"/>
                  </a:cubicBezTo>
                  <a:lnTo>
                    <a:pt x="7740" y="8978"/>
                  </a:lnTo>
                  <a:cubicBezTo>
                    <a:pt x="9312" y="8859"/>
                    <a:pt x="10646" y="7478"/>
                    <a:pt x="10646" y="5716"/>
                  </a:cubicBezTo>
                  <a:cubicBezTo>
                    <a:pt x="10646" y="5073"/>
                    <a:pt x="10288" y="4144"/>
                    <a:pt x="9574" y="2858"/>
                  </a:cubicBezTo>
                  <a:cubicBezTo>
                    <a:pt x="9538" y="2785"/>
                    <a:pt x="9460" y="2754"/>
                    <a:pt x="9382" y="2754"/>
                  </a:cubicBezTo>
                  <a:cubicBezTo>
                    <a:pt x="9358" y="2754"/>
                    <a:pt x="9335" y="2757"/>
                    <a:pt x="9312" y="2763"/>
                  </a:cubicBezTo>
                  <a:cubicBezTo>
                    <a:pt x="9217" y="2810"/>
                    <a:pt x="9193" y="2953"/>
                    <a:pt x="9217" y="3025"/>
                  </a:cubicBezTo>
                  <a:cubicBezTo>
                    <a:pt x="9884" y="4239"/>
                    <a:pt x="10241" y="5168"/>
                    <a:pt x="10241" y="5716"/>
                  </a:cubicBezTo>
                  <a:cubicBezTo>
                    <a:pt x="10241" y="7288"/>
                    <a:pt x="8979" y="8573"/>
                    <a:pt x="7431" y="8573"/>
                  </a:cubicBezTo>
                  <a:cubicBezTo>
                    <a:pt x="5883" y="8573"/>
                    <a:pt x="4644" y="7288"/>
                    <a:pt x="4644" y="5716"/>
                  </a:cubicBezTo>
                  <a:cubicBezTo>
                    <a:pt x="4644" y="4406"/>
                    <a:pt x="6621" y="1382"/>
                    <a:pt x="7264" y="500"/>
                  </a:cubicBezTo>
                  <a:cubicBezTo>
                    <a:pt x="7312" y="429"/>
                    <a:pt x="7383" y="405"/>
                    <a:pt x="7454" y="405"/>
                  </a:cubicBezTo>
                  <a:cubicBezTo>
                    <a:pt x="7550" y="405"/>
                    <a:pt x="7621" y="429"/>
                    <a:pt x="7669" y="500"/>
                  </a:cubicBezTo>
                  <a:cubicBezTo>
                    <a:pt x="7931" y="905"/>
                    <a:pt x="8359" y="1548"/>
                    <a:pt x="8812" y="2215"/>
                  </a:cubicBezTo>
                  <a:cubicBezTo>
                    <a:pt x="8844" y="2279"/>
                    <a:pt x="8907" y="2310"/>
                    <a:pt x="8974" y="2310"/>
                  </a:cubicBezTo>
                  <a:cubicBezTo>
                    <a:pt x="9008" y="2310"/>
                    <a:pt x="9042" y="2302"/>
                    <a:pt x="9074" y="2286"/>
                  </a:cubicBezTo>
                  <a:cubicBezTo>
                    <a:pt x="9169" y="2215"/>
                    <a:pt x="9193" y="2096"/>
                    <a:pt x="9122" y="2025"/>
                  </a:cubicBezTo>
                  <a:cubicBezTo>
                    <a:pt x="8717" y="1310"/>
                    <a:pt x="8264" y="667"/>
                    <a:pt x="8002" y="262"/>
                  </a:cubicBezTo>
                  <a:cubicBezTo>
                    <a:pt x="7883" y="72"/>
                    <a:pt x="7669" y="0"/>
                    <a:pt x="7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07;p65">
              <a:extLst>
                <a:ext uri="{FF2B5EF4-FFF2-40B4-BE49-F238E27FC236}">
                  <a16:creationId xmlns:a16="http://schemas.microsoft.com/office/drawing/2014/main" id="{1DC202B9-718F-B5EB-B74C-FB4A252A3CB5}"/>
                </a:ext>
              </a:extLst>
            </p:cNvPr>
            <p:cNvSpPr/>
            <p:nvPr/>
          </p:nvSpPr>
          <p:spPr>
            <a:xfrm>
              <a:off x="5042116" y="3233484"/>
              <a:ext cx="147117" cy="151246"/>
            </a:xfrm>
            <a:custGeom>
              <a:avLst/>
              <a:gdLst/>
              <a:ahLst/>
              <a:cxnLst/>
              <a:rect l="l" t="t" r="r" b="b"/>
              <a:pathLst>
                <a:path w="4240" h="4359" extrusionOk="0">
                  <a:moveTo>
                    <a:pt x="2120" y="429"/>
                  </a:moveTo>
                  <a:cubicBezTo>
                    <a:pt x="3072" y="429"/>
                    <a:pt x="3834" y="1191"/>
                    <a:pt x="3834" y="2167"/>
                  </a:cubicBezTo>
                  <a:cubicBezTo>
                    <a:pt x="3858" y="3168"/>
                    <a:pt x="3072" y="3930"/>
                    <a:pt x="2120" y="3930"/>
                  </a:cubicBezTo>
                  <a:cubicBezTo>
                    <a:pt x="1167" y="3930"/>
                    <a:pt x="405" y="3168"/>
                    <a:pt x="405" y="2167"/>
                  </a:cubicBezTo>
                  <a:cubicBezTo>
                    <a:pt x="405" y="1191"/>
                    <a:pt x="1167" y="429"/>
                    <a:pt x="2120" y="429"/>
                  </a:cubicBezTo>
                  <a:close/>
                  <a:moveTo>
                    <a:pt x="2120" y="0"/>
                  </a:moveTo>
                  <a:cubicBezTo>
                    <a:pt x="953" y="0"/>
                    <a:pt x="0" y="977"/>
                    <a:pt x="0" y="2167"/>
                  </a:cubicBezTo>
                  <a:cubicBezTo>
                    <a:pt x="0" y="3358"/>
                    <a:pt x="953" y="4358"/>
                    <a:pt x="2120" y="4358"/>
                  </a:cubicBezTo>
                  <a:cubicBezTo>
                    <a:pt x="3287" y="4358"/>
                    <a:pt x="4239" y="3358"/>
                    <a:pt x="4239" y="2167"/>
                  </a:cubicBezTo>
                  <a:cubicBezTo>
                    <a:pt x="4239" y="977"/>
                    <a:pt x="3287" y="0"/>
                    <a:pt x="2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08;p65">
              <a:extLst>
                <a:ext uri="{FF2B5EF4-FFF2-40B4-BE49-F238E27FC236}">
                  <a16:creationId xmlns:a16="http://schemas.microsoft.com/office/drawing/2014/main" id="{A8A21AE0-E8BF-4BC5-B2C6-EFF7B3D46F71}"/>
                </a:ext>
              </a:extLst>
            </p:cNvPr>
            <p:cNvSpPr/>
            <p:nvPr/>
          </p:nvSpPr>
          <p:spPr>
            <a:xfrm>
              <a:off x="5083406" y="3269014"/>
              <a:ext cx="64503" cy="75502"/>
            </a:xfrm>
            <a:custGeom>
              <a:avLst/>
              <a:gdLst/>
              <a:ahLst/>
              <a:cxnLst/>
              <a:rect l="l" t="t" r="r" b="b"/>
              <a:pathLst>
                <a:path w="1859" h="2176" extrusionOk="0">
                  <a:moveTo>
                    <a:pt x="930" y="715"/>
                  </a:moveTo>
                  <a:lnTo>
                    <a:pt x="1120" y="1143"/>
                  </a:lnTo>
                  <a:lnTo>
                    <a:pt x="739" y="1143"/>
                  </a:lnTo>
                  <a:lnTo>
                    <a:pt x="930" y="715"/>
                  </a:lnTo>
                  <a:close/>
                  <a:moveTo>
                    <a:pt x="930" y="0"/>
                  </a:moveTo>
                  <a:cubicBezTo>
                    <a:pt x="834" y="0"/>
                    <a:pt x="787" y="48"/>
                    <a:pt x="739" y="119"/>
                  </a:cubicBezTo>
                  <a:lnTo>
                    <a:pt x="49" y="1905"/>
                  </a:lnTo>
                  <a:cubicBezTo>
                    <a:pt x="1" y="1977"/>
                    <a:pt x="49" y="2096"/>
                    <a:pt x="144" y="2167"/>
                  </a:cubicBezTo>
                  <a:cubicBezTo>
                    <a:pt x="165" y="2173"/>
                    <a:pt x="188" y="2176"/>
                    <a:pt x="211" y="2176"/>
                  </a:cubicBezTo>
                  <a:cubicBezTo>
                    <a:pt x="290" y="2176"/>
                    <a:pt x="374" y="2141"/>
                    <a:pt x="430" y="2048"/>
                  </a:cubicBezTo>
                  <a:lnTo>
                    <a:pt x="596" y="1572"/>
                  </a:lnTo>
                  <a:lnTo>
                    <a:pt x="1287" y="1572"/>
                  </a:lnTo>
                  <a:lnTo>
                    <a:pt x="1454" y="2048"/>
                  </a:lnTo>
                  <a:cubicBezTo>
                    <a:pt x="1501" y="2144"/>
                    <a:pt x="1573" y="2167"/>
                    <a:pt x="1644" y="2167"/>
                  </a:cubicBezTo>
                  <a:lnTo>
                    <a:pt x="1716" y="2167"/>
                  </a:lnTo>
                  <a:cubicBezTo>
                    <a:pt x="1787" y="2120"/>
                    <a:pt x="1858" y="2024"/>
                    <a:pt x="1835" y="1905"/>
                  </a:cubicBezTo>
                  <a:lnTo>
                    <a:pt x="1120" y="119"/>
                  </a:lnTo>
                  <a:cubicBezTo>
                    <a:pt x="1073" y="24"/>
                    <a:pt x="1025" y="0"/>
                    <a:pt x="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58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2"/>
          <p:cNvSpPr txBox="1">
            <a:spLocks noGrp="1"/>
          </p:cNvSpPr>
          <p:nvPr>
            <p:ph type="title" idx="6"/>
          </p:nvPr>
        </p:nvSpPr>
        <p:spPr>
          <a:xfrm>
            <a:off x="715050" y="115614"/>
            <a:ext cx="7713900" cy="855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Krub Medium" panose="00000600000000000000" pitchFamily="2" charset="-34"/>
                <a:cs typeface="Krub Medium" panose="00000600000000000000" pitchFamily="2" charset="-34"/>
              </a:rPr>
              <a:t>OUR TEAM</a:t>
            </a:r>
            <a:endParaRPr sz="4400"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AFC043-4E55-CF65-6165-5FEC27CE4954}"/>
              </a:ext>
            </a:extLst>
          </p:cNvPr>
          <p:cNvGrpSpPr/>
          <p:nvPr/>
        </p:nvGrpSpPr>
        <p:grpSpPr>
          <a:xfrm>
            <a:off x="2459934" y="992470"/>
            <a:ext cx="4298383" cy="3283768"/>
            <a:chOff x="2018503" y="971450"/>
            <a:chExt cx="4298383" cy="328376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C3CB48-BD4C-F790-70BD-DED5F0896564}"/>
                </a:ext>
              </a:extLst>
            </p:cNvPr>
            <p:cNvGrpSpPr/>
            <p:nvPr/>
          </p:nvGrpSpPr>
          <p:grpSpPr>
            <a:xfrm>
              <a:off x="2018503" y="971450"/>
              <a:ext cx="4266853" cy="968904"/>
              <a:chOff x="1660636" y="2804309"/>
              <a:chExt cx="4266853" cy="968904"/>
            </a:xfrm>
          </p:grpSpPr>
          <p:sp>
            <p:nvSpPr>
              <p:cNvPr id="15" name="Rectangle: Diagonal Corners Rounded 14">
                <a:extLst>
                  <a:ext uri="{FF2B5EF4-FFF2-40B4-BE49-F238E27FC236}">
                    <a16:creationId xmlns:a16="http://schemas.microsoft.com/office/drawing/2014/main" id="{7D9CB6A7-4999-9CD3-7D5A-8C6FD2D85892}"/>
                  </a:ext>
                </a:extLst>
              </p:cNvPr>
              <p:cNvSpPr/>
              <p:nvPr/>
            </p:nvSpPr>
            <p:spPr>
              <a:xfrm>
                <a:off x="1692166" y="2869324"/>
                <a:ext cx="4193627" cy="767255"/>
              </a:xfrm>
              <a:prstGeom prst="round2Diag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Google Shape;993;p62">
                <a:extLst>
                  <a:ext uri="{FF2B5EF4-FFF2-40B4-BE49-F238E27FC236}">
                    <a16:creationId xmlns:a16="http://schemas.microsoft.com/office/drawing/2014/main" id="{F9B9C80E-01DA-A81F-0AB7-F952763F31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0636" y="2804309"/>
                <a:ext cx="4266853" cy="968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Krona One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Krona One"/>
                    <a:ea typeface="Krona One"/>
                    <a:cs typeface="Krona One"/>
                    <a:sym typeface="Krona One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9pPr>
              </a:lstStyle>
              <a:p>
                <a:r>
                  <a:rPr lang="en-IN" sz="3600" dirty="0">
                    <a:solidFill>
                      <a:schemeClr val="bg1"/>
                    </a:solidFill>
                    <a:latin typeface="Krub Medium" panose="00000600000000000000" pitchFamily="2" charset="-34"/>
                    <a:cs typeface="Krub Medium" panose="00000600000000000000" pitchFamily="2" charset="-34"/>
                  </a:rPr>
                  <a:t>Shivam Sikotra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658BC2-F0C2-4FF4-F0D5-8F369BB2B26C}"/>
                </a:ext>
              </a:extLst>
            </p:cNvPr>
            <p:cNvGrpSpPr/>
            <p:nvPr/>
          </p:nvGrpSpPr>
          <p:grpSpPr>
            <a:xfrm>
              <a:off x="2050033" y="2128882"/>
              <a:ext cx="4266853" cy="968904"/>
              <a:chOff x="1660636" y="2804309"/>
              <a:chExt cx="4266853" cy="968904"/>
            </a:xfrm>
          </p:grpSpPr>
          <p:sp>
            <p:nvSpPr>
              <p:cNvPr id="18" name="Rectangle: Diagonal Corners Rounded 17">
                <a:extLst>
                  <a:ext uri="{FF2B5EF4-FFF2-40B4-BE49-F238E27FC236}">
                    <a16:creationId xmlns:a16="http://schemas.microsoft.com/office/drawing/2014/main" id="{4F802359-707A-CC62-EA54-937B2487CDFE}"/>
                  </a:ext>
                </a:extLst>
              </p:cNvPr>
              <p:cNvSpPr/>
              <p:nvPr/>
            </p:nvSpPr>
            <p:spPr>
              <a:xfrm>
                <a:off x="1692166" y="2869324"/>
                <a:ext cx="4193627" cy="767255"/>
              </a:xfrm>
              <a:prstGeom prst="round2Diag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Google Shape;993;p62">
                <a:extLst>
                  <a:ext uri="{FF2B5EF4-FFF2-40B4-BE49-F238E27FC236}">
                    <a16:creationId xmlns:a16="http://schemas.microsoft.com/office/drawing/2014/main" id="{F87CB604-3DDD-C8B6-484C-6617609B28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0636" y="2804309"/>
                <a:ext cx="4266853" cy="968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Krona One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Krona One"/>
                    <a:ea typeface="Krona One"/>
                    <a:cs typeface="Krona One"/>
                    <a:sym typeface="Krona One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9pPr>
              </a:lstStyle>
              <a:p>
                <a:r>
                  <a:rPr lang="en-IN" sz="3600" dirty="0" err="1">
                    <a:solidFill>
                      <a:schemeClr val="bg1"/>
                    </a:solidFill>
                    <a:latin typeface="Krub Medium" panose="00000600000000000000" pitchFamily="2" charset="-34"/>
                    <a:cs typeface="Krub Medium" panose="00000600000000000000" pitchFamily="2" charset="-34"/>
                  </a:rPr>
                  <a:t>Shyamkumar</a:t>
                </a:r>
                <a:r>
                  <a:rPr lang="en-IN" sz="3600" dirty="0">
                    <a:solidFill>
                      <a:schemeClr val="bg1"/>
                    </a:solidFill>
                    <a:latin typeface="Krub Medium" panose="00000600000000000000" pitchFamily="2" charset="-34"/>
                    <a:cs typeface="Krub Medium" panose="00000600000000000000" pitchFamily="2" charset="-34"/>
                  </a:rPr>
                  <a:t> Patel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6B3551-9773-20AC-8946-714FC0D19E03}"/>
                </a:ext>
              </a:extLst>
            </p:cNvPr>
            <p:cNvGrpSpPr/>
            <p:nvPr/>
          </p:nvGrpSpPr>
          <p:grpSpPr>
            <a:xfrm>
              <a:off x="2018503" y="3286314"/>
              <a:ext cx="4266853" cy="968904"/>
              <a:chOff x="1660636" y="2804309"/>
              <a:chExt cx="4266853" cy="968904"/>
            </a:xfrm>
          </p:grpSpPr>
          <p:sp>
            <p:nvSpPr>
              <p:cNvPr id="21" name="Rectangle: Diagonal Corners Rounded 20">
                <a:extLst>
                  <a:ext uri="{FF2B5EF4-FFF2-40B4-BE49-F238E27FC236}">
                    <a16:creationId xmlns:a16="http://schemas.microsoft.com/office/drawing/2014/main" id="{8AF997AE-BC37-4570-4D24-D2C16A385625}"/>
                  </a:ext>
                </a:extLst>
              </p:cNvPr>
              <p:cNvSpPr/>
              <p:nvPr/>
            </p:nvSpPr>
            <p:spPr>
              <a:xfrm>
                <a:off x="1692166" y="2869324"/>
                <a:ext cx="4193627" cy="767255"/>
              </a:xfrm>
              <a:prstGeom prst="round2Diag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Google Shape;993;p62">
                <a:extLst>
                  <a:ext uri="{FF2B5EF4-FFF2-40B4-BE49-F238E27FC236}">
                    <a16:creationId xmlns:a16="http://schemas.microsoft.com/office/drawing/2014/main" id="{B170FE56-8F2E-24D9-8542-FF94EE004B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0636" y="2804309"/>
                <a:ext cx="4266853" cy="968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Krona One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Krona One"/>
                    <a:ea typeface="Krona One"/>
                    <a:cs typeface="Krona One"/>
                    <a:sym typeface="Krona One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3000"/>
                  <a:buFont typeface="Oswald"/>
                  <a:buNone/>
                  <a:defRPr sz="3000" b="1" i="0" u="none" strike="noStrike" cap="none">
                    <a:solidFill>
                      <a:schemeClr val="accent5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9pPr>
              </a:lstStyle>
              <a:p>
                <a:r>
                  <a:rPr lang="en-IN" sz="3600" dirty="0">
                    <a:solidFill>
                      <a:schemeClr val="bg1"/>
                    </a:solidFill>
                    <a:latin typeface="Krub Medium" panose="00000600000000000000" pitchFamily="2" charset="-34"/>
                    <a:cs typeface="Krub Medium" panose="00000600000000000000" pitchFamily="2" charset="-34"/>
                  </a:rPr>
                  <a:t>Viral </a:t>
                </a:r>
                <a:r>
                  <a:rPr lang="en-IN" sz="3600" dirty="0" err="1">
                    <a:solidFill>
                      <a:schemeClr val="bg1"/>
                    </a:solidFill>
                    <a:latin typeface="Krub Medium" panose="00000600000000000000" pitchFamily="2" charset="-34"/>
                    <a:cs typeface="Krub Medium" panose="00000600000000000000" pitchFamily="2" charset="-34"/>
                  </a:rPr>
                  <a:t>Biyawala</a:t>
                </a:r>
                <a:endParaRPr lang="en-IN" sz="3600" dirty="0">
                  <a:solidFill>
                    <a:schemeClr val="bg1"/>
                  </a:solidFill>
                  <a:latin typeface="Krub Medium" panose="00000600000000000000" pitchFamily="2" charset="-34"/>
                  <a:cs typeface="Krub Medium" panose="00000600000000000000" pitchFamily="2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7618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3"/>
          <p:cNvSpPr txBox="1">
            <a:spLocks noGrp="1"/>
          </p:cNvSpPr>
          <p:nvPr>
            <p:ph type="title"/>
          </p:nvPr>
        </p:nvSpPr>
        <p:spPr>
          <a:xfrm>
            <a:off x="304800" y="1307099"/>
            <a:ext cx="4565595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Krub Medium" panose="00000600000000000000" pitchFamily="2" charset="-34"/>
                <a:cs typeface="Krub Medium" panose="00000600000000000000" pitchFamily="2" charset="-34"/>
              </a:rPr>
              <a:t>ADMIN </a:t>
            </a:r>
            <a:br>
              <a:rPr lang="en" sz="4800" dirty="0"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4800" dirty="0">
                <a:latin typeface="Krub Medium" panose="00000600000000000000" pitchFamily="2" charset="-34"/>
                <a:cs typeface="Krub Medium" panose="00000600000000000000" pitchFamily="2" charset="-34"/>
              </a:rPr>
              <a:t>DASHBOARD</a:t>
            </a:r>
            <a:endParaRPr sz="4800"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86644-491B-66BE-27D9-B00F46F8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395" y="622244"/>
            <a:ext cx="3506350" cy="35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36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B4145-E338-E645-DDFF-EAE7F786A02E}"/>
              </a:ext>
            </a:extLst>
          </p:cNvPr>
          <p:cNvGrpSpPr/>
          <p:nvPr/>
        </p:nvGrpSpPr>
        <p:grpSpPr>
          <a:xfrm>
            <a:off x="1114314" y="820792"/>
            <a:ext cx="6915372" cy="3501915"/>
            <a:chOff x="735724" y="798786"/>
            <a:chExt cx="6915372" cy="35019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100AAD-C67C-C70E-A4A0-1C4988511AE7}"/>
                </a:ext>
              </a:extLst>
            </p:cNvPr>
            <p:cNvGrpSpPr/>
            <p:nvPr/>
          </p:nvGrpSpPr>
          <p:grpSpPr>
            <a:xfrm>
              <a:off x="735724" y="1221170"/>
              <a:ext cx="2816773" cy="2701159"/>
              <a:chOff x="1040524" y="1221170"/>
              <a:chExt cx="2816773" cy="2701159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BB11D25-6B82-CF9A-4C75-FB0B1432EAB3}"/>
                  </a:ext>
                </a:extLst>
              </p:cNvPr>
              <p:cNvSpPr/>
              <p:nvPr/>
            </p:nvSpPr>
            <p:spPr>
              <a:xfrm>
                <a:off x="1040524" y="1221170"/>
                <a:ext cx="2816773" cy="2701159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DC1AAA0-5E0F-E1C6-CEFB-BF5027BED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8766" y="1555531"/>
                <a:ext cx="1897215" cy="189721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3B5E73A-B54E-57F5-5BC1-52A00592C08F}"/>
                </a:ext>
              </a:extLst>
            </p:cNvPr>
            <p:cNvGrpSpPr/>
            <p:nvPr/>
          </p:nvGrpSpPr>
          <p:grpSpPr>
            <a:xfrm>
              <a:off x="4572000" y="798786"/>
              <a:ext cx="2816773" cy="756745"/>
              <a:chOff x="4645572" y="2133600"/>
              <a:chExt cx="2816773" cy="756745"/>
            </a:xfrm>
          </p:grpSpPr>
          <p:sp>
            <p:nvSpPr>
              <p:cNvPr id="10" name="Rectangle: Diagonal Corners Rounded 9">
                <a:extLst>
                  <a:ext uri="{FF2B5EF4-FFF2-40B4-BE49-F238E27FC236}">
                    <a16:creationId xmlns:a16="http://schemas.microsoft.com/office/drawing/2014/main" id="{2B7ADF76-EBD1-79A5-DC05-1583A1A18E36}"/>
                  </a:ext>
                </a:extLst>
              </p:cNvPr>
              <p:cNvSpPr/>
              <p:nvPr/>
            </p:nvSpPr>
            <p:spPr>
              <a:xfrm>
                <a:off x="4645572" y="2133600"/>
                <a:ext cx="2816773" cy="756745"/>
              </a:xfrm>
              <a:prstGeom prst="round2Diag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Google Shape;480;p44">
                <a:extLst>
                  <a:ext uri="{FF2B5EF4-FFF2-40B4-BE49-F238E27FC236}">
                    <a16:creationId xmlns:a16="http://schemas.microsoft.com/office/drawing/2014/main" id="{68EBF832-8588-A0DA-A52B-77A15B73C0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8689" y="2306586"/>
                <a:ext cx="2310538" cy="39510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IN" sz="2400" b="1" i="0" dirty="0">
                    <a:solidFill>
                      <a:srgbClr val="C93A34"/>
                    </a:solidFill>
                    <a:effectLst/>
                    <a:latin typeface="Söhne"/>
                  </a:rPr>
                  <a:t>Donation Trends</a:t>
                </a:r>
                <a:endParaRPr lang="en-US" sz="2400" dirty="0">
                  <a:solidFill>
                    <a:srgbClr val="C93A34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53CC72-34A3-5FCC-05B4-2FEAEAB466D7}"/>
                </a:ext>
              </a:extLst>
            </p:cNvPr>
            <p:cNvGrpSpPr/>
            <p:nvPr/>
          </p:nvGrpSpPr>
          <p:grpSpPr>
            <a:xfrm>
              <a:off x="4309675" y="2193376"/>
              <a:ext cx="3341421" cy="756745"/>
              <a:chOff x="4383247" y="2133600"/>
              <a:chExt cx="3341421" cy="756745"/>
            </a:xfrm>
          </p:grpSpPr>
          <p:sp>
            <p:nvSpPr>
              <p:cNvPr id="14" name="Rectangle: Diagonal Corners Rounded 13">
                <a:extLst>
                  <a:ext uri="{FF2B5EF4-FFF2-40B4-BE49-F238E27FC236}">
                    <a16:creationId xmlns:a16="http://schemas.microsoft.com/office/drawing/2014/main" id="{417B4799-FEAE-360F-A724-AA457EFC3F3F}"/>
                  </a:ext>
                </a:extLst>
              </p:cNvPr>
              <p:cNvSpPr/>
              <p:nvPr/>
            </p:nvSpPr>
            <p:spPr>
              <a:xfrm>
                <a:off x="4645572" y="2133600"/>
                <a:ext cx="2816773" cy="756745"/>
              </a:xfrm>
              <a:prstGeom prst="round2Diag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Google Shape;480;p44">
                <a:extLst>
                  <a:ext uri="{FF2B5EF4-FFF2-40B4-BE49-F238E27FC236}">
                    <a16:creationId xmlns:a16="http://schemas.microsoft.com/office/drawing/2014/main" id="{C616FDC3-2B7E-C913-3973-30B07A5D84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3247" y="2314420"/>
                <a:ext cx="3341421" cy="39510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IN" sz="2400" b="1" i="0" dirty="0">
                    <a:solidFill>
                      <a:srgbClr val="C93A34"/>
                    </a:solidFill>
                    <a:effectLst/>
                    <a:latin typeface="Söhne"/>
                  </a:rPr>
                  <a:t>Pending Requests Overview</a:t>
                </a:r>
                <a:endParaRPr lang="en-US" sz="2400" dirty="0">
                  <a:solidFill>
                    <a:srgbClr val="C93A34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118C128-E298-CF4D-067B-A6A59AE7AEAA}"/>
                </a:ext>
              </a:extLst>
            </p:cNvPr>
            <p:cNvGrpSpPr/>
            <p:nvPr/>
          </p:nvGrpSpPr>
          <p:grpSpPr>
            <a:xfrm>
              <a:off x="4309675" y="3543956"/>
              <a:ext cx="3341421" cy="756745"/>
              <a:chOff x="4383247" y="2133600"/>
              <a:chExt cx="3341421" cy="756745"/>
            </a:xfrm>
          </p:grpSpPr>
          <p:sp>
            <p:nvSpPr>
              <p:cNvPr id="20" name="Rectangle: Diagonal Corners Rounded 19">
                <a:extLst>
                  <a:ext uri="{FF2B5EF4-FFF2-40B4-BE49-F238E27FC236}">
                    <a16:creationId xmlns:a16="http://schemas.microsoft.com/office/drawing/2014/main" id="{57483F7B-D780-7054-064B-66E768A18460}"/>
                  </a:ext>
                </a:extLst>
              </p:cNvPr>
              <p:cNvSpPr/>
              <p:nvPr/>
            </p:nvSpPr>
            <p:spPr>
              <a:xfrm>
                <a:off x="4645572" y="2133600"/>
                <a:ext cx="2816773" cy="756745"/>
              </a:xfrm>
              <a:prstGeom prst="round2Diag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Google Shape;480;p44">
                <a:extLst>
                  <a:ext uri="{FF2B5EF4-FFF2-40B4-BE49-F238E27FC236}">
                    <a16:creationId xmlns:a16="http://schemas.microsoft.com/office/drawing/2014/main" id="{3573622D-7698-108D-5066-EDBB939EBD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3247" y="2314420"/>
                <a:ext cx="3341421" cy="39510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IN" sz="2400" b="1" i="0" dirty="0">
                    <a:solidFill>
                      <a:srgbClr val="C93A34"/>
                    </a:solidFill>
                    <a:effectLst/>
                    <a:latin typeface="Söhne"/>
                  </a:rPr>
                  <a:t>Individual Graph </a:t>
                </a:r>
              </a:p>
              <a:p>
                <a:pPr algn="ctr"/>
                <a:r>
                  <a:rPr lang="en-IN" sz="2400" b="1" i="0" dirty="0">
                    <a:solidFill>
                      <a:srgbClr val="C93A34"/>
                    </a:solidFill>
                    <a:effectLst/>
                    <a:latin typeface="Söhne"/>
                  </a:rPr>
                  <a:t>Insights</a:t>
                </a:r>
                <a:endParaRPr lang="en-US" sz="2400" dirty="0">
                  <a:solidFill>
                    <a:srgbClr val="C93A34"/>
                  </a:solidFill>
                </a:endParaRP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2EABD2-2116-7658-4248-94C9BD697E31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 flipV="1">
              <a:off x="3552497" y="1177159"/>
              <a:ext cx="1019503" cy="1394591"/>
            </a:xfrm>
            <a:prstGeom prst="straightConnector1">
              <a:avLst/>
            </a:prstGeom>
            <a:ln w="1905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2CFED7-81C3-4F7E-D6EA-20B793053211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3552497" y="2571748"/>
              <a:ext cx="1019503" cy="1"/>
            </a:xfrm>
            <a:prstGeom prst="straightConnector1">
              <a:avLst/>
            </a:prstGeom>
            <a:ln w="1905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A7C02C7-F642-C4CA-D7C4-98DB0B1281C0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3503683" y="2566643"/>
              <a:ext cx="1068317" cy="1355686"/>
            </a:xfrm>
            <a:prstGeom prst="straightConnector1">
              <a:avLst/>
            </a:prstGeom>
            <a:ln w="1905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42C032B-8BB7-34F4-A59B-FDE5333DEAAA}"/>
              </a:ext>
            </a:extLst>
          </p:cNvPr>
          <p:cNvSpPr txBox="1"/>
          <p:nvPr/>
        </p:nvSpPr>
        <p:spPr>
          <a:xfrm>
            <a:off x="1376637" y="27805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3200" b="1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Visual Analytics</a:t>
            </a:r>
          </a:p>
        </p:txBody>
      </p:sp>
    </p:spTree>
    <p:extLst>
      <p:ext uri="{BB962C8B-B14F-4D97-AF65-F5344CB8AC3E}">
        <p14:creationId xmlns:p14="http://schemas.microsoft.com/office/powerpoint/2010/main" val="116386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64;p30">
            <a:extLst>
              <a:ext uri="{FF2B5EF4-FFF2-40B4-BE49-F238E27FC236}">
                <a16:creationId xmlns:a16="http://schemas.microsoft.com/office/drawing/2014/main" id="{312384EF-E97B-305E-56BC-D894F419A6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89091" y="3259218"/>
            <a:ext cx="1394101" cy="1862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dirty="0">
                <a:solidFill>
                  <a:srgbClr val="FFFFFF"/>
                </a:solidFill>
                <a:effectLst/>
                <a:latin typeface="Söhne"/>
              </a:rPr>
              <a:t>Allowing administrators to explore the blood inventory by city or specific blood group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12" name="Google Shape;567;p30">
            <a:extLst>
              <a:ext uri="{FF2B5EF4-FFF2-40B4-BE49-F238E27FC236}">
                <a16:creationId xmlns:a16="http://schemas.microsoft.com/office/drawing/2014/main" id="{B8098206-64F3-D2BE-0603-940C640365A7}"/>
              </a:ext>
            </a:extLst>
          </p:cNvPr>
          <p:cNvSpPr txBox="1">
            <a:spLocks/>
          </p:cNvSpPr>
          <p:nvPr/>
        </p:nvSpPr>
        <p:spPr>
          <a:xfrm>
            <a:off x="1884050" y="2699373"/>
            <a:ext cx="2076000" cy="76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Krona One"/>
              <a:buNone/>
              <a:defRPr sz="58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1400" dirty="0"/>
              <a:t>INVENTORY</a:t>
            </a:r>
          </a:p>
          <a:p>
            <a:r>
              <a:rPr lang="en-IN" sz="1400" dirty="0"/>
              <a:t>SEARCH</a:t>
            </a:r>
          </a:p>
          <a:p>
            <a:r>
              <a:rPr lang="en-IN" sz="1400" dirty="0"/>
              <a:t>FUNCTIONALITY</a:t>
            </a:r>
          </a:p>
        </p:txBody>
      </p:sp>
      <p:sp>
        <p:nvSpPr>
          <p:cNvPr id="20" name="Google Shape;575;p30">
            <a:extLst>
              <a:ext uri="{FF2B5EF4-FFF2-40B4-BE49-F238E27FC236}">
                <a16:creationId xmlns:a16="http://schemas.microsoft.com/office/drawing/2014/main" id="{1E9AA58C-4D40-831C-3CB2-F3DB39E90CA5}"/>
              </a:ext>
            </a:extLst>
          </p:cNvPr>
          <p:cNvSpPr/>
          <p:nvPr/>
        </p:nvSpPr>
        <p:spPr>
          <a:xfrm>
            <a:off x="2358740" y="141250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76;p30">
            <a:extLst>
              <a:ext uri="{FF2B5EF4-FFF2-40B4-BE49-F238E27FC236}">
                <a16:creationId xmlns:a16="http://schemas.microsoft.com/office/drawing/2014/main" id="{D98C4636-051D-992D-FA1B-2A6D8E44A785}"/>
              </a:ext>
            </a:extLst>
          </p:cNvPr>
          <p:cNvSpPr/>
          <p:nvPr/>
        </p:nvSpPr>
        <p:spPr>
          <a:xfrm>
            <a:off x="2156069" y="2672831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77;p30">
            <a:extLst>
              <a:ext uri="{FF2B5EF4-FFF2-40B4-BE49-F238E27FC236}">
                <a16:creationId xmlns:a16="http://schemas.microsoft.com/office/drawing/2014/main" id="{72A06006-01A9-70E4-EB62-4F71D56AD83E}"/>
              </a:ext>
            </a:extLst>
          </p:cNvPr>
          <p:cNvSpPr/>
          <p:nvPr/>
        </p:nvSpPr>
        <p:spPr>
          <a:xfrm>
            <a:off x="2852983" y="1796890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78;p30">
            <a:extLst>
              <a:ext uri="{FF2B5EF4-FFF2-40B4-BE49-F238E27FC236}">
                <a16:creationId xmlns:a16="http://schemas.microsoft.com/office/drawing/2014/main" id="{91C0B541-6DED-B72B-9DEA-AA4EEAA38876}"/>
              </a:ext>
            </a:extLst>
          </p:cNvPr>
          <p:cNvSpPr/>
          <p:nvPr/>
        </p:nvSpPr>
        <p:spPr>
          <a:xfrm>
            <a:off x="2529360" y="1551246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79;p30">
            <a:extLst>
              <a:ext uri="{FF2B5EF4-FFF2-40B4-BE49-F238E27FC236}">
                <a16:creationId xmlns:a16="http://schemas.microsoft.com/office/drawing/2014/main" id="{E694894E-C21A-DFC3-C52F-597E1EB9A396}"/>
              </a:ext>
            </a:extLst>
          </p:cNvPr>
          <p:cNvSpPr/>
          <p:nvPr/>
        </p:nvSpPr>
        <p:spPr>
          <a:xfrm>
            <a:off x="2417223" y="1524586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564;p30">
            <a:extLst>
              <a:ext uri="{FF2B5EF4-FFF2-40B4-BE49-F238E27FC236}">
                <a16:creationId xmlns:a16="http://schemas.microsoft.com/office/drawing/2014/main" id="{4E55FB2C-1EF1-0526-3509-0B0D6A21F7AE}"/>
              </a:ext>
            </a:extLst>
          </p:cNvPr>
          <p:cNvSpPr txBox="1">
            <a:spLocks/>
          </p:cNvSpPr>
          <p:nvPr/>
        </p:nvSpPr>
        <p:spPr>
          <a:xfrm>
            <a:off x="5235215" y="3144034"/>
            <a:ext cx="1394100" cy="186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dirty="0">
                <a:solidFill>
                  <a:srgbClr val="FFFFFF"/>
                </a:solidFill>
                <a:effectLst/>
                <a:latin typeface="Söhne"/>
              </a:rPr>
              <a:t>Real-time updates ensure that the data presented on the dashboard is current and accurate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2" name="Google Shape;575;p30">
            <a:extLst>
              <a:ext uri="{FF2B5EF4-FFF2-40B4-BE49-F238E27FC236}">
                <a16:creationId xmlns:a16="http://schemas.microsoft.com/office/drawing/2014/main" id="{3B1FD586-94E5-1A82-978E-D1031AE48EC9}"/>
              </a:ext>
            </a:extLst>
          </p:cNvPr>
          <p:cNvSpPr/>
          <p:nvPr/>
        </p:nvSpPr>
        <p:spPr>
          <a:xfrm>
            <a:off x="5397940" y="141250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76;p30">
            <a:extLst>
              <a:ext uri="{FF2B5EF4-FFF2-40B4-BE49-F238E27FC236}">
                <a16:creationId xmlns:a16="http://schemas.microsoft.com/office/drawing/2014/main" id="{9D92E991-0FF2-A764-42A9-FA86D565EB9E}"/>
              </a:ext>
            </a:extLst>
          </p:cNvPr>
          <p:cNvSpPr/>
          <p:nvPr/>
        </p:nvSpPr>
        <p:spPr>
          <a:xfrm>
            <a:off x="5195269" y="2672831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77;p30">
            <a:extLst>
              <a:ext uri="{FF2B5EF4-FFF2-40B4-BE49-F238E27FC236}">
                <a16:creationId xmlns:a16="http://schemas.microsoft.com/office/drawing/2014/main" id="{5E0327B1-1931-B13D-57E1-0B8F88FDD769}"/>
              </a:ext>
            </a:extLst>
          </p:cNvPr>
          <p:cNvSpPr/>
          <p:nvPr/>
        </p:nvSpPr>
        <p:spPr>
          <a:xfrm>
            <a:off x="5892183" y="1796890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78;p30">
            <a:extLst>
              <a:ext uri="{FF2B5EF4-FFF2-40B4-BE49-F238E27FC236}">
                <a16:creationId xmlns:a16="http://schemas.microsoft.com/office/drawing/2014/main" id="{9D268EAC-2F14-5D8A-5FAC-A489781F449B}"/>
              </a:ext>
            </a:extLst>
          </p:cNvPr>
          <p:cNvSpPr/>
          <p:nvPr/>
        </p:nvSpPr>
        <p:spPr>
          <a:xfrm>
            <a:off x="5568560" y="1551246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79;p30">
            <a:extLst>
              <a:ext uri="{FF2B5EF4-FFF2-40B4-BE49-F238E27FC236}">
                <a16:creationId xmlns:a16="http://schemas.microsoft.com/office/drawing/2014/main" id="{CC4125A7-CD7D-39FA-61B2-C361F8C45AF5}"/>
              </a:ext>
            </a:extLst>
          </p:cNvPr>
          <p:cNvSpPr/>
          <p:nvPr/>
        </p:nvSpPr>
        <p:spPr>
          <a:xfrm>
            <a:off x="5456423" y="1524586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68;p30">
            <a:extLst>
              <a:ext uri="{FF2B5EF4-FFF2-40B4-BE49-F238E27FC236}">
                <a16:creationId xmlns:a16="http://schemas.microsoft.com/office/drawing/2014/main" id="{3818E395-4580-1E24-C6A4-6B3AAA43A0C2}"/>
              </a:ext>
            </a:extLst>
          </p:cNvPr>
          <p:cNvSpPr txBox="1">
            <a:spLocks/>
          </p:cNvSpPr>
          <p:nvPr/>
        </p:nvSpPr>
        <p:spPr>
          <a:xfrm>
            <a:off x="4889509" y="2803468"/>
            <a:ext cx="2076000" cy="4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Krona One"/>
              <a:buNone/>
              <a:defRPr sz="58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Oswald"/>
              <a:buNone/>
              <a:defRPr sz="6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1400" dirty="0"/>
              <a:t>DYNAMIC</a:t>
            </a:r>
          </a:p>
          <a:p>
            <a:r>
              <a:rPr lang="en-IN" sz="1400" dirty="0"/>
              <a:t>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13DCC-E1E6-B3C0-EFE2-A4A7E949B2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76591" y="1650860"/>
            <a:ext cx="4191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476F7-AFB6-989C-F7D5-964CB9D2FE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21478" y="1706380"/>
            <a:ext cx="377941" cy="377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819B1-7F15-2452-B56C-C84E138BD15A}"/>
              </a:ext>
            </a:extLst>
          </p:cNvPr>
          <p:cNvSpPr txBox="1"/>
          <p:nvPr/>
        </p:nvSpPr>
        <p:spPr>
          <a:xfrm>
            <a:off x="1376637" y="27805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3200" b="1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Extra Features</a:t>
            </a:r>
          </a:p>
        </p:txBody>
      </p:sp>
    </p:spTree>
    <p:extLst>
      <p:ext uri="{BB962C8B-B14F-4D97-AF65-F5344CB8AC3E}">
        <p14:creationId xmlns:p14="http://schemas.microsoft.com/office/powerpoint/2010/main" val="3907446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3"/>
          <p:cNvSpPr txBox="1">
            <a:spLocks noGrp="1"/>
          </p:cNvSpPr>
          <p:nvPr>
            <p:ph type="title"/>
          </p:nvPr>
        </p:nvSpPr>
        <p:spPr>
          <a:xfrm>
            <a:off x="304800" y="1307099"/>
            <a:ext cx="4565595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Krub Medium" panose="00000600000000000000" pitchFamily="2" charset="-34"/>
                <a:cs typeface="Krub Medium" panose="00000600000000000000" pitchFamily="2" charset="-34"/>
              </a:rPr>
              <a:t>DATABASE</a:t>
            </a:r>
            <a:br>
              <a:rPr lang="en" sz="4800" dirty="0"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4800" dirty="0">
                <a:latin typeface="Krub Medium" panose="00000600000000000000" pitchFamily="2" charset="-34"/>
                <a:cs typeface="Krub Medium" panose="00000600000000000000" pitchFamily="2" charset="-34"/>
              </a:rPr>
              <a:t>MANAGEMENT</a:t>
            </a:r>
            <a:endParaRPr sz="4800"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86644-491B-66BE-27D9-B00F46F8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395" y="622244"/>
            <a:ext cx="3506350" cy="35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75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2099E0-9BB5-9205-DB7B-61F48C5F1FAE}"/>
              </a:ext>
            </a:extLst>
          </p:cNvPr>
          <p:cNvSpPr/>
          <p:nvPr/>
        </p:nvSpPr>
        <p:spPr>
          <a:xfrm>
            <a:off x="851338" y="473342"/>
            <a:ext cx="557048" cy="430924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21F5F7-08FC-CCDC-871F-D6ABA69ED877}"/>
              </a:ext>
            </a:extLst>
          </p:cNvPr>
          <p:cNvCxnSpPr/>
          <p:nvPr/>
        </p:nvCxnSpPr>
        <p:spPr>
          <a:xfrm>
            <a:off x="1408386" y="1135118"/>
            <a:ext cx="2701158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723;p53">
            <a:extLst>
              <a:ext uri="{FF2B5EF4-FFF2-40B4-BE49-F238E27FC236}">
                <a16:creationId xmlns:a16="http://schemas.microsoft.com/office/drawing/2014/main" id="{510E0EAC-F8EE-E843-2BA1-BBCB598BA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1338" y="163225"/>
            <a:ext cx="557048" cy="4929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COMPONEN</a:t>
            </a:r>
            <a:br>
              <a:rPr lang="en" sz="240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T</a:t>
            </a:r>
            <a:br>
              <a:rPr lang="en" sz="240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240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S</a:t>
            </a:r>
            <a:endParaRPr sz="2400" dirty="0">
              <a:solidFill>
                <a:srgbClr val="D25853"/>
              </a:solidFill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sp>
        <p:nvSpPr>
          <p:cNvPr id="6" name="Google Shape;723;p53">
            <a:extLst>
              <a:ext uri="{FF2B5EF4-FFF2-40B4-BE49-F238E27FC236}">
                <a16:creationId xmlns:a16="http://schemas.microsoft.com/office/drawing/2014/main" id="{D880D972-BA85-EC84-5056-342AF9D61484}"/>
              </a:ext>
            </a:extLst>
          </p:cNvPr>
          <p:cNvSpPr txBox="1">
            <a:spLocks/>
          </p:cNvSpPr>
          <p:nvPr/>
        </p:nvSpPr>
        <p:spPr>
          <a:xfrm>
            <a:off x="3740626" y="817517"/>
            <a:ext cx="1851932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Tables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36A97-05A3-C3DB-4584-DDD673AAAF97}"/>
              </a:ext>
            </a:extLst>
          </p:cNvPr>
          <p:cNvSpPr txBox="1"/>
          <p:nvPr/>
        </p:nvSpPr>
        <p:spPr>
          <a:xfrm>
            <a:off x="4162425" y="124218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Organized tables 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RDonor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RHospital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, Donor, Recipient) offering clarity and dedicated segments for each system aspect.</a:t>
            </a:r>
            <a:endParaRPr lang="en-IN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0D9AD8-2A2B-67A3-76F2-A3BBD760E0C8}"/>
              </a:ext>
            </a:extLst>
          </p:cNvPr>
          <p:cNvCxnSpPr/>
          <p:nvPr/>
        </p:nvCxnSpPr>
        <p:spPr>
          <a:xfrm>
            <a:off x="1408386" y="2367756"/>
            <a:ext cx="2701158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Google Shape;723;p53">
            <a:extLst>
              <a:ext uri="{FF2B5EF4-FFF2-40B4-BE49-F238E27FC236}">
                <a16:creationId xmlns:a16="http://schemas.microsoft.com/office/drawing/2014/main" id="{83A6F19C-9B6F-16C0-B3BD-5A3CEF12893F}"/>
              </a:ext>
            </a:extLst>
          </p:cNvPr>
          <p:cNvSpPr txBox="1">
            <a:spLocks/>
          </p:cNvSpPr>
          <p:nvPr/>
        </p:nvSpPr>
        <p:spPr>
          <a:xfrm>
            <a:off x="3935396" y="2061256"/>
            <a:ext cx="2502519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D3692-F02C-F1FB-1053-C85EA0E9E740}"/>
              </a:ext>
            </a:extLst>
          </p:cNvPr>
          <p:cNvSpPr txBox="1"/>
          <p:nvPr/>
        </p:nvSpPr>
        <p:spPr>
          <a:xfrm>
            <a:off x="4162425" y="247482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Foreign key relationships establish meaningful connections, maintaining data integrity.</a:t>
            </a:r>
            <a:endParaRPr lang="en-IN" dirty="0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0E5A94-C16B-D7F5-CB8C-1111CD766B18}"/>
              </a:ext>
            </a:extLst>
          </p:cNvPr>
          <p:cNvCxnSpPr/>
          <p:nvPr/>
        </p:nvCxnSpPr>
        <p:spPr>
          <a:xfrm>
            <a:off x="1408386" y="3585709"/>
            <a:ext cx="2701158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Google Shape;723;p53">
            <a:extLst>
              <a:ext uri="{FF2B5EF4-FFF2-40B4-BE49-F238E27FC236}">
                <a16:creationId xmlns:a16="http://schemas.microsoft.com/office/drawing/2014/main" id="{E36C0344-D189-5FFA-F0A0-117D8C7CD44F}"/>
              </a:ext>
            </a:extLst>
          </p:cNvPr>
          <p:cNvSpPr txBox="1">
            <a:spLocks/>
          </p:cNvSpPr>
          <p:nvPr/>
        </p:nvSpPr>
        <p:spPr>
          <a:xfrm>
            <a:off x="3935396" y="3279209"/>
            <a:ext cx="2502519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70589-B6B3-5733-2B5D-4E4246031AA6}"/>
              </a:ext>
            </a:extLst>
          </p:cNvPr>
          <p:cNvSpPr txBox="1"/>
          <p:nvPr/>
        </p:nvSpPr>
        <p:spPr>
          <a:xfrm>
            <a:off x="4162425" y="369277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Adherence to normalization principles minimizes redundancy and ensuring efficient resource utilization.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691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2099E0-9BB5-9205-DB7B-61F48C5F1FAE}"/>
              </a:ext>
            </a:extLst>
          </p:cNvPr>
          <p:cNvSpPr/>
          <p:nvPr/>
        </p:nvSpPr>
        <p:spPr>
          <a:xfrm>
            <a:off x="851338" y="473342"/>
            <a:ext cx="557048" cy="430924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21F5F7-08FC-CCDC-871F-D6ABA69ED877}"/>
              </a:ext>
            </a:extLst>
          </p:cNvPr>
          <p:cNvCxnSpPr/>
          <p:nvPr/>
        </p:nvCxnSpPr>
        <p:spPr>
          <a:xfrm>
            <a:off x="1408386" y="1650122"/>
            <a:ext cx="2701158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723;p53">
            <a:extLst>
              <a:ext uri="{FF2B5EF4-FFF2-40B4-BE49-F238E27FC236}">
                <a16:creationId xmlns:a16="http://schemas.microsoft.com/office/drawing/2014/main" id="{510E0EAC-F8EE-E843-2BA1-BBCB598BA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0531" y="107012"/>
            <a:ext cx="418662" cy="4929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D25853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SECURITY</a:t>
            </a:r>
            <a:endParaRPr sz="2400" dirty="0">
              <a:solidFill>
                <a:srgbClr val="D25853"/>
              </a:solidFill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sp>
        <p:nvSpPr>
          <p:cNvPr id="6" name="Google Shape;723;p53">
            <a:extLst>
              <a:ext uri="{FF2B5EF4-FFF2-40B4-BE49-F238E27FC236}">
                <a16:creationId xmlns:a16="http://schemas.microsoft.com/office/drawing/2014/main" id="{D880D972-BA85-EC84-5056-342AF9D61484}"/>
              </a:ext>
            </a:extLst>
          </p:cNvPr>
          <p:cNvSpPr txBox="1">
            <a:spLocks/>
          </p:cNvSpPr>
          <p:nvPr/>
        </p:nvSpPr>
        <p:spPr>
          <a:xfrm>
            <a:off x="4072212" y="1332082"/>
            <a:ext cx="1851932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Encryption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36A97-05A3-C3DB-4584-DDD673AAAF97}"/>
              </a:ext>
            </a:extLst>
          </p:cNvPr>
          <p:cNvSpPr txBox="1"/>
          <p:nvPr/>
        </p:nvSpPr>
        <p:spPr>
          <a:xfrm>
            <a:off x="4162425" y="175719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Sensitive data undergoes encryption, using advanced algorithms to fortify against unauthorized access</a:t>
            </a:r>
            <a:endParaRPr lang="en-IN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0D9AD8-2A2B-67A3-76F2-A3BBD760E0C8}"/>
              </a:ext>
            </a:extLst>
          </p:cNvPr>
          <p:cNvCxnSpPr/>
          <p:nvPr/>
        </p:nvCxnSpPr>
        <p:spPr>
          <a:xfrm>
            <a:off x="1408386" y="3523887"/>
            <a:ext cx="2701158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Google Shape;723;p53">
            <a:extLst>
              <a:ext uri="{FF2B5EF4-FFF2-40B4-BE49-F238E27FC236}">
                <a16:creationId xmlns:a16="http://schemas.microsoft.com/office/drawing/2014/main" id="{83A6F19C-9B6F-16C0-B3BD-5A3CEF12893F}"/>
              </a:ext>
            </a:extLst>
          </p:cNvPr>
          <p:cNvSpPr txBox="1">
            <a:spLocks/>
          </p:cNvSpPr>
          <p:nvPr/>
        </p:nvSpPr>
        <p:spPr>
          <a:xfrm>
            <a:off x="4072212" y="3206286"/>
            <a:ext cx="2502519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Access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D3692-F02C-F1FB-1053-C85EA0E9E740}"/>
              </a:ext>
            </a:extLst>
          </p:cNvPr>
          <p:cNvSpPr txBox="1"/>
          <p:nvPr/>
        </p:nvSpPr>
        <p:spPr>
          <a:xfrm>
            <a:off x="4162425" y="363095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Ensuring only authorized individuals have appropriate database access, maintaining data confidentiality.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3"/>
          <p:cNvSpPr txBox="1">
            <a:spLocks noGrp="1"/>
          </p:cNvSpPr>
          <p:nvPr>
            <p:ph type="title"/>
          </p:nvPr>
        </p:nvSpPr>
        <p:spPr>
          <a:xfrm>
            <a:off x="304800" y="1307099"/>
            <a:ext cx="4565595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Krub Medium" panose="00000600000000000000" pitchFamily="2" charset="-34"/>
                <a:cs typeface="Krub Medium" panose="00000600000000000000" pitchFamily="2" charset="-34"/>
              </a:rPr>
              <a:t>TOOLS &amp;</a:t>
            </a:r>
            <a:br>
              <a:rPr lang="en" sz="4800" dirty="0">
                <a:latin typeface="Krub Medium" panose="00000600000000000000" pitchFamily="2" charset="-34"/>
                <a:cs typeface="Krub Medium" panose="00000600000000000000" pitchFamily="2" charset="-34"/>
              </a:rPr>
            </a:br>
            <a:r>
              <a:rPr lang="en" sz="4800" dirty="0">
                <a:latin typeface="Krub Medium" panose="00000600000000000000" pitchFamily="2" charset="-34"/>
                <a:cs typeface="Krub Medium" panose="00000600000000000000" pitchFamily="2" charset="-34"/>
              </a:rPr>
              <a:t>TECHNOLOGIES</a:t>
            </a:r>
            <a:endParaRPr sz="4800"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029166-8C0C-2D74-B6BA-CF8F42EF0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65" y="3810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54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5F15779-4197-36BA-9968-9D2CF0084B6E}"/>
              </a:ext>
            </a:extLst>
          </p:cNvPr>
          <p:cNvGrpSpPr/>
          <p:nvPr/>
        </p:nvGrpSpPr>
        <p:grpSpPr>
          <a:xfrm>
            <a:off x="1008339" y="718392"/>
            <a:ext cx="7547735" cy="3706715"/>
            <a:chOff x="997829" y="910565"/>
            <a:chExt cx="7547735" cy="37067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05780F-87C1-8E5B-9E6A-DCBDE919C337}"/>
                </a:ext>
              </a:extLst>
            </p:cNvPr>
            <p:cNvGrpSpPr/>
            <p:nvPr/>
          </p:nvGrpSpPr>
          <p:grpSpPr>
            <a:xfrm>
              <a:off x="997829" y="910565"/>
              <a:ext cx="7547735" cy="3706715"/>
              <a:chOff x="798132" y="1024751"/>
              <a:chExt cx="7547735" cy="370671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C120696-1993-B4BA-3218-9FF802CE80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93"/>
              <a:stretch/>
            </p:blipFill>
            <p:spPr bwMode="auto">
              <a:xfrm>
                <a:off x="3899880" y="1132995"/>
                <a:ext cx="964849" cy="919571"/>
              </a:xfrm>
              <a:custGeom>
                <a:avLst/>
                <a:gdLst>
                  <a:gd name="connsiteX0" fmla="*/ 482425 w 964849"/>
                  <a:gd name="connsiteY0" fmla="*/ 0 h 964849"/>
                  <a:gd name="connsiteX1" fmla="*/ 955049 w 964849"/>
                  <a:gd name="connsiteY1" fmla="*/ 385200 h 964849"/>
                  <a:gd name="connsiteX2" fmla="*/ 964849 w 964849"/>
                  <a:gd name="connsiteY2" fmla="*/ 482415 h 964849"/>
                  <a:gd name="connsiteX3" fmla="*/ 964849 w 964849"/>
                  <a:gd name="connsiteY3" fmla="*/ 482435 h 964849"/>
                  <a:gd name="connsiteX4" fmla="*/ 955049 w 964849"/>
                  <a:gd name="connsiteY4" fmla="*/ 579651 h 964849"/>
                  <a:gd name="connsiteX5" fmla="*/ 579651 w 964849"/>
                  <a:gd name="connsiteY5" fmla="*/ 955049 h 964849"/>
                  <a:gd name="connsiteX6" fmla="*/ 482435 w 964849"/>
                  <a:gd name="connsiteY6" fmla="*/ 964849 h 964849"/>
                  <a:gd name="connsiteX7" fmla="*/ 482415 w 964849"/>
                  <a:gd name="connsiteY7" fmla="*/ 964849 h 964849"/>
                  <a:gd name="connsiteX8" fmla="*/ 385200 w 964849"/>
                  <a:gd name="connsiteY8" fmla="*/ 955049 h 964849"/>
                  <a:gd name="connsiteX9" fmla="*/ 0 w 964849"/>
                  <a:gd name="connsiteY9" fmla="*/ 482425 h 964849"/>
                  <a:gd name="connsiteX10" fmla="*/ 482425 w 964849"/>
                  <a:gd name="connsiteY10" fmla="*/ 0 h 96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4849" h="964849">
                    <a:moveTo>
                      <a:pt x="482425" y="0"/>
                    </a:moveTo>
                    <a:cubicBezTo>
                      <a:pt x="715557" y="0"/>
                      <a:pt x="910065" y="165367"/>
                      <a:pt x="955049" y="385200"/>
                    </a:cubicBezTo>
                    <a:lnTo>
                      <a:pt x="964849" y="482415"/>
                    </a:lnTo>
                    <a:lnTo>
                      <a:pt x="964849" y="482435"/>
                    </a:lnTo>
                    <a:lnTo>
                      <a:pt x="955049" y="579651"/>
                    </a:lnTo>
                    <a:cubicBezTo>
                      <a:pt x="916491" y="768079"/>
                      <a:pt x="768079" y="916491"/>
                      <a:pt x="579651" y="955049"/>
                    </a:cubicBezTo>
                    <a:lnTo>
                      <a:pt x="482435" y="964849"/>
                    </a:lnTo>
                    <a:lnTo>
                      <a:pt x="482415" y="964849"/>
                    </a:lnTo>
                    <a:lnTo>
                      <a:pt x="385200" y="955049"/>
                    </a:lnTo>
                    <a:cubicBezTo>
                      <a:pt x="165367" y="910065"/>
                      <a:pt x="0" y="715557"/>
                      <a:pt x="0" y="482425"/>
                    </a:cubicBezTo>
                    <a:cubicBezTo>
                      <a:pt x="0" y="215989"/>
                      <a:pt x="215989" y="0"/>
                      <a:pt x="482425" y="0"/>
                    </a:cubicBezTo>
                    <a:close/>
                  </a:path>
                </a:pathLst>
              </a:cu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156" name="Picture 12">
                <a:extLst>
                  <a:ext uri="{FF2B5EF4-FFF2-40B4-BE49-F238E27FC236}">
                    <a16:creationId xmlns:a16="http://schemas.microsoft.com/office/drawing/2014/main" id="{8E23ABBA-5BBC-AAB3-C90B-01EF3A9B0E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472" y="1024751"/>
                <a:ext cx="1270134" cy="1270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58" name="Picture 14" descr="Font Awesome Icons | Drupal.org">
                <a:extLst>
                  <a:ext uri="{FF2B5EF4-FFF2-40B4-BE49-F238E27FC236}">
                    <a16:creationId xmlns:a16="http://schemas.microsoft.com/office/drawing/2014/main" id="{47BBC7E2-8A3D-AC90-55CB-7E95FCF234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29" t="14148" r="13691" b="15333"/>
              <a:stretch/>
            </p:blipFill>
            <p:spPr bwMode="auto">
              <a:xfrm>
                <a:off x="1188830" y="3662786"/>
                <a:ext cx="1167467" cy="1068680"/>
              </a:xfrm>
              <a:prstGeom prst="roundRect">
                <a:avLst>
                  <a:gd name="adj" fmla="val 20563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71FF080-67A9-A82B-6928-73AC9D395732}"/>
                  </a:ext>
                </a:extLst>
              </p:cNvPr>
              <p:cNvGrpSpPr/>
              <p:nvPr/>
            </p:nvGrpSpPr>
            <p:grpSpPr>
              <a:xfrm>
                <a:off x="798132" y="2376209"/>
                <a:ext cx="7547735" cy="1050311"/>
                <a:chOff x="423001" y="2571750"/>
                <a:chExt cx="7547735" cy="1050311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F7175654-A1CF-B1D6-DE05-8D5695D6C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6669"/>
                <a:stretch/>
              </p:blipFill>
              <p:spPr>
                <a:xfrm>
                  <a:off x="1894446" y="2571750"/>
                  <a:ext cx="1167467" cy="972858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7E4BF9E-FFB8-7B4D-056F-5AC3F5FC4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3047" y="2614479"/>
                  <a:ext cx="964849" cy="964849"/>
                </a:xfrm>
                <a:prstGeom prst="rect">
                  <a:avLst/>
                </a:prstGeom>
              </p:spPr>
            </p:pic>
            <p:pic>
              <p:nvPicPr>
                <p:cNvPr id="6146" name="Picture 2">
                  <a:extLst>
                    <a:ext uri="{FF2B5EF4-FFF2-40B4-BE49-F238E27FC236}">
                      <a16:creationId xmlns:a16="http://schemas.microsoft.com/office/drawing/2014/main" id="{53A475F1-DAB2-A7D8-7DB3-936795D529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3001" y="2571750"/>
                  <a:ext cx="1050311" cy="10503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54" name="Picture 10">
                  <a:extLst>
                    <a:ext uri="{FF2B5EF4-FFF2-40B4-BE49-F238E27FC236}">
                      <a16:creationId xmlns:a16="http://schemas.microsoft.com/office/drawing/2014/main" id="{F6D67FD1-A59F-77CF-536E-F8BB4C7FD2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28371" y="2657326"/>
                  <a:ext cx="1442365" cy="8791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64" name="Picture 20" descr="Javascript for Begginer | What is javascript and History of JS">
                  <a:extLst>
                    <a:ext uri="{FF2B5EF4-FFF2-40B4-BE49-F238E27FC236}">
                      <a16:creationId xmlns:a16="http://schemas.microsoft.com/office/drawing/2014/main" id="{C435D364-8A8B-3DF0-7CEB-787BBB595C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42" t="3484" r="25712" b="5531"/>
                <a:stretch/>
              </p:blipFill>
              <p:spPr bwMode="auto">
                <a:xfrm>
                  <a:off x="5163569" y="2611959"/>
                  <a:ext cx="827322" cy="8791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170" name="Picture 26" descr="SQLite Home Page">
                <a:extLst>
                  <a:ext uri="{FF2B5EF4-FFF2-40B4-BE49-F238E27FC236}">
                    <a16:creationId xmlns:a16="http://schemas.microsoft.com/office/drawing/2014/main" id="{FCF2F6F5-3F46-F7B2-ADB9-E00A74547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7531" y="3707254"/>
                <a:ext cx="2207355" cy="1024212"/>
              </a:xfrm>
              <a:prstGeom prst="roundRect">
                <a:avLst>
                  <a:gd name="adj" fmla="val 13961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9685B638-EBAF-0ABF-16EC-EC6F1D6306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9086" y="1147347"/>
                <a:ext cx="656735" cy="985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images.ctfassets.net/nrgyaltdicpt/6gsvc5Ogjmu04I4M...">
                <a:extLst>
                  <a:ext uri="{FF2B5EF4-FFF2-40B4-BE49-F238E27FC236}">
                    <a16:creationId xmlns:a16="http://schemas.microsoft.com/office/drawing/2014/main" id="{EC1D58FF-8158-0813-BB50-BBF763FBDC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2817" y="3905035"/>
                <a:ext cx="1905000" cy="628650"/>
              </a:xfrm>
              <a:prstGeom prst="roundRect">
                <a:avLst>
                  <a:gd name="adj" fmla="val 16953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 descr="Python API deployment with RStudio Connect: Flask">
              <a:extLst>
                <a:ext uri="{FF2B5EF4-FFF2-40B4-BE49-F238E27FC236}">
                  <a16:creationId xmlns:a16="http://schemas.microsoft.com/office/drawing/2014/main" id="{FFB668B8-F6F7-6803-7CD4-8D302FEF49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3" t="12997" r="9118" b="20732"/>
            <a:stretch/>
          </p:blipFill>
          <p:spPr bwMode="auto">
            <a:xfrm>
              <a:off x="1623439" y="968704"/>
              <a:ext cx="1896148" cy="10105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4875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537;p48">
            <a:extLst>
              <a:ext uri="{FF2B5EF4-FFF2-40B4-BE49-F238E27FC236}">
                <a16:creationId xmlns:a16="http://schemas.microsoft.com/office/drawing/2014/main" id="{769C341F-EA2A-D12C-09C1-1CA9DF737E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325" y="484585"/>
            <a:ext cx="587855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Krub Medium" panose="00000600000000000000" pitchFamily="2" charset="-34"/>
                <a:cs typeface="Krub Medium" panose="00000600000000000000" pitchFamily="2" charset="-34"/>
              </a:rPr>
              <a:t>SECURITY MEASURES</a:t>
            </a:r>
            <a:endParaRPr sz="4000"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4AD7C2-59F0-A152-6353-A3BAE11E0432}"/>
              </a:ext>
            </a:extLst>
          </p:cNvPr>
          <p:cNvGrpSpPr/>
          <p:nvPr/>
        </p:nvGrpSpPr>
        <p:grpSpPr>
          <a:xfrm>
            <a:off x="1472247" y="1269624"/>
            <a:ext cx="6431733" cy="2604252"/>
            <a:chOff x="929413" y="943632"/>
            <a:chExt cx="6431733" cy="260425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96CA0D0-2089-971E-B3A9-4A12DB3D0023}"/>
                </a:ext>
              </a:extLst>
            </p:cNvPr>
            <p:cNvGrpSpPr/>
            <p:nvPr/>
          </p:nvGrpSpPr>
          <p:grpSpPr>
            <a:xfrm>
              <a:off x="929413" y="943632"/>
              <a:ext cx="6431733" cy="2604252"/>
              <a:chOff x="952273" y="941493"/>
              <a:chExt cx="6431733" cy="2604252"/>
            </a:xfrm>
          </p:grpSpPr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D3D7D1C6-6030-AB7E-2CD6-180070D88152}"/>
                  </a:ext>
                </a:extLst>
              </p:cNvPr>
              <p:cNvGrpSpPr/>
              <p:nvPr/>
            </p:nvGrpSpPr>
            <p:grpSpPr>
              <a:xfrm>
                <a:off x="952273" y="941493"/>
                <a:ext cx="6431733" cy="2604252"/>
                <a:chOff x="1300948" y="562796"/>
                <a:chExt cx="6431733" cy="260425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D305D01-9841-2D0D-5DCC-952A3B6AA2E1}"/>
                    </a:ext>
                  </a:extLst>
                </p:cNvPr>
                <p:cNvGrpSpPr/>
                <p:nvPr/>
              </p:nvGrpSpPr>
              <p:grpSpPr>
                <a:xfrm>
                  <a:off x="1300948" y="562796"/>
                  <a:ext cx="6353121" cy="840676"/>
                  <a:chOff x="1859748" y="562796"/>
                  <a:chExt cx="6353121" cy="84067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AB1D328A-64F5-4E6E-8D5E-B5382D99AE7A}"/>
                      </a:ext>
                    </a:extLst>
                  </p:cNvPr>
                  <p:cNvSpPr/>
                  <p:nvPr/>
                </p:nvSpPr>
                <p:spPr>
                  <a:xfrm>
                    <a:off x="1859748" y="562796"/>
                    <a:ext cx="826302" cy="840676"/>
                  </a:xfrm>
                  <a:prstGeom prst="ellipse">
                    <a:avLst/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80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F3C341-94A0-A1AA-3545-4AC032443EF2}"/>
                      </a:ext>
                    </a:extLst>
                  </p:cNvPr>
                  <p:cNvSpPr txBox="1"/>
                  <p:nvPr/>
                </p:nvSpPr>
                <p:spPr>
                  <a:xfrm>
                    <a:off x="3324225" y="751202"/>
                    <a:ext cx="4888644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IN" sz="2400" b="1" dirty="0">
                        <a:solidFill>
                          <a:srgbClr val="FFFFFF"/>
                        </a:solidFill>
                        <a:effectLst/>
                        <a:latin typeface="Söhne"/>
                      </a:rPr>
                      <a:t>Verified Email Registration</a:t>
                    </a:r>
                    <a:endParaRPr lang="en-US" sz="2400" b="1" dirty="0">
                      <a:solidFill>
                        <a:srgbClr val="FFFFFF"/>
                      </a:solidFill>
                      <a:effectLst/>
                      <a:latin typeface="Söhne"/>
                    </a:endParaRPr>
                  </a:p>
                </p:txBody>
              </p: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7EA47A5-D4FA-BAC2-1A2A-07DF71A304F4}"/>
                      </a:ext>
                    </a:extLst>
                  </p:cNvPr>
                  <p:cNvCxnSpPr>
                    <a:cxnSpLocks/>
                    <a:stCxn id="38" idx="6"/>
                  </p:cNvCxnSpPr>
                  <p:nvPr/>
                </p:nvCxnSpPr>
                <p:spPr>
                  <a:xfrm>
                    <a:off x="2686050" y="983134"/>
                    <a:ext cx="638175" cy="0"/>
                  </a:xfrm>
                  <a:prstGeom prst="line">
                    <a:avLst/>
                  </a:prstGeom>
                  <a:ln w="1905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8A28D8BC-15F4-00B2-16A7-CE179ACBAAC2}"/>
                    </a:ext>
                  </a:extLst>
                </p:cNvPr>
                <p:cNvGrpSpPr/>
                <p:nvPr/>
              </p:nvGrpSpPr>
              <p:grpSpPr>
                <a:xfrm>
                  <a:off x="2846394" y="1490139"/>
                  <a:ext cx="4886287" cy="840672"/>
                  <a:chOff x="1866806" y="1154087"/>
                  <a:chExt cx="4886287" cy="840672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99BDF5D-FF0A-11E6-D9D8-3D3162B5F6C1}"/>
                      </a:ext>
                    </a:extLst>
                  </p:cNvPr>
                  <p:cNvSpPr/>
                  <p:nvPr/>
                </p:nvSpPr>
                <p:spPr>
                  <a:xfrm>
                    <a:off x="5926792" y="1154087"/>
                    <a:ext cx="826301" cy="840672"/>
                  </a:xfrm>
                  <a:prstGeom prst="ellipse">
                    <a:avLst/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600" dirty="0"/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97A9DEA-FA5A-17B1-7BA1-7C26CD0CE352}"/>
                      </a:ext>
                    </a:extLst>
                  </p:cNvPr>
                  <p:cNvSpPr txBox="1"/>
                  <p:nvPr/>
                </p:nvSpPr>
                <p:spPr>
                  <a:xfrm>
                    <a:off x="1866806" y="1328868"/>
                    <a:ext cx="258627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IN" sz="2400" b="1" dirty="0">
                        <a:solidFill>
                          <a:srgbClr val="FFFFFF"/>
                        </a:solidFill>
                        <a:effectLst/>
                        <a:latin typeface="Söhne"/>
                      </a:rPr>
                      <a:t>Password Security</a:t>
                    </a:r>
                    <a:endParaRPr lang="en-US" sz="2400" b="1" dirty="0">
                      <a:solidFill>
                        <a:srgbClr val="FFFFFF"/>
                      </a:solidFill>
                      <a:effectLst/>
                      <a:latin typeface="Söhne"/>
                    </a:endParaRPr>
                  </a:p>
                </p:txBody>
              </p:sp>
            </p:grpSp>
            <p:grpSp>
              <p:nvGrpSpPr>
                <p:cNvPr id="461" name="Group 460">
                  <a:extLst>
                    <a:ext uri="{FF2B5EF4-FFF2-40B4-BE49-F238E27FC236}">
                      <a16:creationId xmlns:a16="http://schemas.microsoft.com/office/drawing/2014/main" id="{59E0E898-D17A-A35E-53C9-9067167D3F2F}"/>
                    </a:ext>
                  </a:extLst>
                </p:cNvPr>
                <p:cNvGrpSpPr/>
                <p:nvPr/>
              </p:nvGrpSpPr>
              <p:grpSpPr>
                <a:xfrm>
                  <a:off x="1300948" y="2326372"/>
                  <a:ext cx="6105751" cy="840676"/>
                  <a:chOff x="1859748" y="562796"/>
                  <a:chExt cx="6105751" cy="840676"/>
                </a:xfrm>
              </p:grpSpPr>
              <p:sp>
                <p:nvSpPr>
                  <p:cNvPr id="462" name="Oval 461">
                    <a:extLst>
                      <a:ext uri="{FF2B5EF4-FFF2-40B4-BE49-F238E27FC236}">
                        <a16:creationId xmlns:a16="http://schemas.microsoft.com/office/drawing/2014/main" id="{ECBBA2EA-3D8F-B746-4DC1-0CAF4427F73B}"/>
                      </a:ext>
                    </a:extLst>
                  </p:cNvPr>
                  <p:cNvSpPr/>
                  <p:nvPr/>
                </p:nvSpPr>
                <p:spPr>
                  <a:xfrm>
                    <a:off x="1859748" y="562796"/>
                    <a:ext cx="826302" cy="840676"/>
                  </a:xfrm>
                  <a:prstGeom prst="ellipse">
                    <a:avLst/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800"/>
                  </a:p>
                </p:txBody>
              </p:sp>
              <p:sp>
                <p:nvSpPr>
                  <p:cNvPr id="463" name="TextBox 462">
                    <a:extLst>
                      <a:ext uri="{FF2B5EF4-FFF2-40B4-BE49-F238E27FC236}">
                        <a16:creationId xmlns:a16="http://schemas.microsoft.com/office/drawing/2014/main" id="{01F49E22-2E78-1A69-AE7B-2F60DBE1C1E5}"/>
                      </a:ext>
                    </a:extLst>
                  </p:cNvPr>
                  <p:cNvSpPr txBox="1"/>
                  <p:nvPr/>
                </p:nvSpPr>
                <p:spPr>
                  <a:xfrm>
                    <a:off x="3324224" y="751202"/>
                    <a:ext cx="464127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IN" sz="2400" b="1" dirty="0">
                        <a:solidFill>
                          <a:srgbClr val="FFFFFF"/>
                        </a:solidFill>
                        <a:effectLst/>
                        <a:latin typeface="Söhne"/>
                      </a:rPr>
                      <a:t>Role-Based Access Control (RBAC)</a:t>
                    </a:r>
                    <a:endParaRPr lang="en-US" sz="2400" b="1" dirty="0">
                      <a:solidFill>
                        <a:srgbClr val="FFFFFF"/>
                      </a:solidFill>
                      <a:effectLst/>
                      <a:latin typeface="Söhne"/>
                    </a:endParaRPr>
                  </a:p>
                </p:txBody>
              </p:sp>
              <p:cxnSp>
                <p:nvCxnSpPr>
                  <p:cNvPr id="464" name="Straight Connector 463">
                    <a:extLst>
                      <a:ext uri="{FF2B5EF4-FFF2-40B4-BE49-F238E27FC236}">
                        <a16:creationId xmlns:a16="http://schemas.microsoft.com/office/drawing/2014/main" id="{9DD654D7-E2F4-AE3A-110D-E7600CB95910}"/>
                      </a:ext>
                    </a:extLst>
                  </p:cNvPr>
                  <p:cNvCxnSpPr>
                    <a:cxnSpLocks/>
                    <a:stCxn id="462" idx="6"/>
                  </p:cNvCxnSpPr>
                  <p:nvPr/>
                </p:nvCxnSpPr>
                <p:spPr>
                  <a:xfrm>
                    <a:off x="2686050" y="983134"/>
                    <a:ext cx="638175" cy="0"/>
                  </a:xfrm>
                  <a:prstGeom prst="line">
                    <a:avLst/>
                  </a:prstGeom>
                  <a:ln w="1905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26ACD99-9ECB-5FBD-08EC-93C23C0C8974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>
                <a:off x="4965049" y="2289172"/>
                <a:ext cx="1592656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9FF2649-76DE-04FB-7D33-979CB619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00277" y="1099323"/>
                <a:ext cx="525016" cy="52501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A4C1748-C8B7-B83D-2707-26FF2750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2348" y="1928704"/>
                <a:ext cx="643046" cy="643046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B4559E0-F3B5-F218-FE2C-16A6DB2C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05539" y="2775195"/>
              <a:ext cx="659296" cy="659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1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icture 522">
            <a:extLst>
              <a:ext uri="{FF2B5EF4-FFF2-40B4-BE49-F238E27FC236}">
                <a16:creationId xmlns:a16="http://schemas.microsoft.com/office/drawing/2014/main" id="{3AC04C7E-BA28-7BEF-833B-14CAC05E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64" y="495133"/>
            <a:ext cx="915824" cy="959433"/>
          </a:xfrm>
          <a:prstGeom prst="rect">
            <a:avLst/>
          </a:prstGeom>
        </p:spPr>
      </p:pic>
      <p:sp>
        <p:nvSpPr>
          <p:cNvPr id="537" name="Google Shape;537;p48"/>
          <p:cNvSpPr txBox="1">
            <a:spLocks noGrp="1"/>
          </p:cNvSpPr>
          <p:nvPr>
            <p:ph type="title"/>
          </p:nvPr>
        </p:nvSpPr>
        <p:spPr>
          <a:xfrm>
            <a:off x="560898" y="675006"/>
            <a:ext cx="682276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Krub Medium" panose="00000600000000000000" pitchFamily="2" charset="-34"/>
                <a:cs typeface="Krub Medium" panose="00000600000000000000" pitchFamily="2" charset="-34"/>
              </a:rPr>
              <a:t>CHALLENGES DURING IMPLEMENTATION</a:t>
            </a:r>
            <a:endParaRPr sz="2800"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B0B5E-7EFF-52A9-F01B-C20241F4A9BF}"/>
              </a:ext>
            </a:extLst>
          </p:cNvPr>
          <p:cNvGrpSpPr/>
          <p:nvPr/>
        </p:nvGrpSpPr>
        <p:grpSpPr>
          <a:xfrm>
            <a:off x="901361" y="1454566"/>
            <a:ext cx="6784258" cy="3195649"/>
            <a:chOff x="1199535" y="1405769"/>
            <a:chExt cx="6784258" cy="3195649"/>
          </a:xfrm>
        </p:grpSpPr>
        <p:cxnSp>
          <p:nvCxnSpPr>
            <p:cNvPr id="17" name="Google Shape;534;p48">
              <a:extLst>
                <a:ext uri="{FF2B5EF4-FFF2-40B4-BE49-F238E27FC236}">
                  <a16:creationId xmlns:a16="http://schemas.microsoft.com/office/drawing/2014/main" id="{088C0A68-008D-BB59-EF01-6AFA214FEBB1}"/>
                </a:ext>
              </a:extLst>
            </p:cNvPr>
            <p:cNvCxnSpPr>
              <a:stCxn id="18" idx="3"/>
              <a:endCxn id="20" idx="7"/>
            </p:cNvCxnSpPr>
            <p:nvPr/>
          </p:nvCxnSpPr>
          <p:spPr>
            <a:xfrm>
              <a:off x="4573500" y="2205931"/>
              <a:ext cx="900" cy="1428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535;p48">
              <a:extLst>
                <a:ext uri="{FF2B5EF4-FFF2-40B4-BE49-F238E27FC236}">
                  <a16:creationId xmlns:a16="http://schemas.microsoft.com/office/drawing/2014/main" id="{2DB49E9B-5E73-5A60-C0E5-857087B3E0A7}"/>
                </a:ext>
              </a:extLst>
            </p:cNvPr>
            <p:cNvSpPr/>
            <p:nvPr/>
          </p:nvSpPr>
          <p:spPr>
            <a:xfrm rot="18900000">
              <a:off x="4173419" y="1405769"/>
              <a:ext cx="800162" cy="800162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38;p48">
              <a:extLst>
                <a:ext uri="{FF2B5EF4-FFF2-40B4-BE49-F238E27FC236}">
                  <a16:creationId xmlns:a16="http://schemas.microsoft.com/office/drawing/2014/main" id="{E72903F7-DF87-C363-CED0-3EE5576F1072}"/>
                </a:ext>
              </a:extLst>
            </p:cNvPr>
            <p:cNvSpPr/>
            <p:nvPr/>
          </p:nvSpPr>
          <p:spPr>
            <a:xfrm rot="18900000">
              <a:off x="4169834" y="2578684"/>
              <a:ext cx="803132" cy="803132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536;p48">
              <a:extLst>
                <a:ext uri="{FF2B5EF4-FFF2-40B4-BE49-F238E27FC236}">
                  <a16:creationId xmlns:a16="http://schemas.microsoft.com/office/drawing/2014/main" id="{9096D563-9BED-3ACD-00A9-D2A1B8FBF1D4}"/>
                </a:ext>
              </a:extLst>
            </p:cNvPr>
            <p:cNvSpPr/>
            <p:nvPr/>
          </p:nvSpPr>
          <p:spPr>
            <a:xfrm rot="18900000">
              <a:off x="4173682" y="3799983"/>
              <a:ext cx="801435" cy="801435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9;p48">
              <a:extLst>
                <a:ext uri="{FF2B5EF4-FFF2-40B4-BE49-F238E27FC236}">
                  <a16:creationId xmlns:a16="http://schemas.microsoft.com/office/drawing/2014/main" id="{B1FFC602-4CE7-8A04-2DDA-8A9A0D26787A}"/>
                </a:ext>
              </a:extLst>
            </p:cNvPr>
            <p:cNvSpPr txBox="1"/>
            <p:nvPr/>
          </p:nvSpPr>
          <p:spPr>
            <a:xfrm flipH="1">
              <a:off x="1199535" y="2733250"/>
              <a:ext cx="2465265" cy="4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5"/>
                  </a:solidFill>
                  <a:latin typeface="Barlow"/>
                  <a:ea typeface="Barlow"/>
                  <a:cs typeface="Barlow"/>
                  <a:sym typeface="Barlow"/>
                </a:rPr>
                <a:t>Inaccuracies in Inventory</a:t>
              </a:r>
            </a:p>
          </p:txBody>
        </p:sp>
        <p:sp>
          <p:nvSpPr>
            <p:cNvPr id="22" name="Google Shape;541;p48">
              <a:extLst>
                <a:ext uri="{FF2B5EF4-FFF2-40B4-BE49-F238E27FC236}">
                  <a16:creationId xmlns:a16="http://schemas.microsoft.com/office/drawing/2014/main" id="{C168FA96-5E7D-1683-F65C-415F758832E0}"/>
                </a:ext>
              </a:extLst>
            </p:cNvPr>
            <p:cNvSpPr txBox="1"/>
            <p:nvPr/>
          </p:nvSpPr>
          <p:spPr>
            <a:xfrm flipH="1">
              <a:off x="5473250" y="1564025"/>
              <a:ext cx="2382724" cy="4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dirty="0">
                  <a:solidFill>
                    <a:schemeClr val="accent5"/>
                  </a:solidFill>
                  <a:latin typeface="Barlow"/>
                  <a:ea typeface="Barlow"/>
                  <a:cs typeface="Barlow"/>
                  <a:sym typeface="Barlow"/>
                </a:rPr>
                <a:t>Delayed Response Times</a:t>
              </a:r>
            </a:p>
          </p:txBody>
        </p:sp>
        <p:sp>
          <p:nvSpPr>
            <p:cNvPr id="23" name="Google Shape;543;p48">
              <a:extLst>
                <a:ext uri="{FF2B5EF4-FFF2-40B4-BE49-F238E27FC236}">
                  <a16:creationId xmlns:a16="http://schemas.microsoft.com/office/drawing/2014/main" id="{E530D273-72D8-1C0E-7FD9-CB15D0A0B748}"/>
                </a:ext>
              </a:extLst>
            </p:cNvPr>
            <p:cNvSpPr txBox="1"/>
            <p:nvPr/>
          </p:nvSpPr>
          <p:spPr>
            <a:xfrm flipH="1">
              <a:off x="5475524" y="3958875"/>
              <a:ext cx="2508269" cy="4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5"/>
                  </a:solidFill>
                  <a:latin typeface="Barlow"/>
                  <a:ea typeface="Barlow"/>
                  <a:cs typeface="Barlow"/>
                  <a:sym typeface="Barlow"/>
                </a:rPr>
                <a:t>Resource Inefficiencies</a:t>
              </a:r>
            </a:p>
          </p:txBody>
        </p:sp>
        <p:cxnSp>
          <p:nvCxnSpPr>
            <p:cNvPr id="24" name="Google Shape;570;p48">
              <a:extLst>
                <a:ext uri="{FF2B5EF4-FFF2-40B4-BE49-F238E27FC236}">
                  <a16:creationId xmlns:a16="http://schemas.microsoft.com/office/drawing/2014/main" id="{43B43AED-0E6E-D96C-10AF-13042656F22E}"/>
                </a:ext>
              </a:extLst>
            </p:cNvPr>
            <p:cNvCxnSpPr>
              <a:cxnSpLocks/>
              <a:stCxn id="21" idx="1"/>
              <a:endCxn id="19" idx="5"/>
            </p:cNvCxnSpPr>
            <p:nvPr/>
          </p:nvCxnSpPr>
          <p:spPr>
            <a:xfrm>
              <a:off x="3664800" y="2978500"/>
              <a:ext cx="505034" cy="175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571;p48">
              <a:extLst>
                <a:ext uri="{FF2B5EF4-FFF2-40B4-BE49-F238E27FC236}">
                  <a16:creationId xmlns:a16="http://schemas.microsoft.com/office/drawing/2014/main" id="{45B12AA3-DD04-5B90-E7C6-02A5A9D08610}"/>
                </a:ext>
              </a:extLst>
            </p:cNvPr>
            <p:cNvCxnSpPr>
              <a:cxnSpLocks/>
              <a:stCxn id="22" idx="3"/>
              <a:endCxn id="18" idx="1"/>
            </p:cNvCxnSpPr>
            <p:nvPr/>
          </p:nvCxnSpPr>
          <p:spPr>
            <a:xfrm flipH="1" flipV="1">
              <a:off x="4973581" y="1805850"/>
              <a:ext cx="499669" cy="3425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572;p48">
              <a:extLst>
                <a:ext uri="{FF2B5EF4-FFF2-40B4-BE49-F238E27FC236}">
                  <a16:creationId xmlns:a16="http://schemas.microsoft.com/office/drawing/2014/main" id="{59B00361-E76D-34C5-50BD-AE769381D73A}"/>
                </a:ext>
              </a:extLst>
            </p:cNvPr>
            <p:cNvCxnSpPr>
              <a:cxnSpLocks/>
              <a:stCxn id="23" idx="3"/>
              <a:endCxn id="20" idx="1"/>
            </p:cNvCxnSpPr>
            <p:nvPr/>
          </p:nvCxnSpPr>
          <p:spPr>
            <a:xfrm flipH="1" flipV="1">
              <a:off x="4975118" y="4200701"/>
              <a:ext cx="500406" cy="3424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ACB1362-E6DF-4D05-8A65-E0E71E4E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70456" y="1490737"/>
              <a:ext cx="544632" cy="5446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B72FF1-30B9-A979-CC31-54ECCA3E2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40649" y="2715930"/>
              <a:ext cx="495120" cy="495120"/>
            </a:xfrm>
            <a:prstGeom prst="rect">
              <a:avLst/>
            </a:prstGeom>
          </p:spPr>
        </p:pic>
        <p:grpSp>
          <p:nvGrpSpPr>
            <p:cNvPr id="29" name="Google Shape;1352;p65">
              <a:extLst>
                <a:ext uri="{FF2B5EF4-FFF2-40B4-BE49-F238E27FC236}">
                  <a16:creationId xmlns:a16="http://schemas.microsoft.com/office/drawing/2014/main" id="{0AB6BA1D-B92C-9449-12F6-88381593EA3C}"/>
                </a:ext>
              </a:extLst>
            </p:cNvPr>
            <p:cNvGrpSpPr/>
            <p:nvPr/>
          </p:nvGrpSpPr>
          <p:grpSpPr>
            <a:xfrm>
              <a:off x="4363085" y="3937512"/>
              <a:ext cx="472684" cy="452004"/>
              <a:chOff x="714748" y="3825944"/>
              <a:chExt cx="472684" cy="452004"/>
            </a:xfrm>
            <a:solidFill>
              <a:srgbClr val="D03C36"/>
            </a:solidFill>
          </p:grpSpPr>
          <p:sp>
            <p:nvSpPr>
              <p:cNvPr id="30" name="Google Shape;1353;p65">
                <a:extLst>
                  <a:ext uri="{FF2B5EF4-FFF2-40B4-BE49-F238E27FC236}">
                    <a16:creationId xmlns:a16="http://schemas.microsoft.com/office/drawing/2014/main" id="{481E8D7A-F981-EE74-4867-EF449FE6FE93}"/>
                  </a:ext>
                </a:extLst>
              </p:cNvPr>
              <p:cNvSpPr/>
              <p:nvPr/>
            </p:nvSpPr>
            <p:spPr>
              <a:xfrm>
                <a:off x="714748" y="3825944"/>
                <a:ext cx="472684" cy="452004"/>
              </a:xfrm>
              <a:custGeom>
                <a:avLst/>
                <a:gdLst/>
                <a:ahLst/>
                <a:cxnLst/>
                <a:rect l="l" t="t" r="r" b="b"/>
                <a:pathLst>
                  <a:path w="13623" h="13027" extrusionOk="0">
                    <a:moveTo>
                      <a:pt x="10598" y="524"/>
                    </a:moveTo>
                    <a:cubicBezTo>
                      <a:pt x="10622" y="524"/>
                      <a:pt x="10622" y="548"/>
                      <a:pt x="10622" y="572"/>
                    </a:cubicBezTo>
                    <a:lnTo>
                      <a:pt x="10622" y="1048"/>
                    </a:lnTo>
                    <a:lnTo>
                      <a:pt x="10527" y="1048"/>
                    </a:lnTo>
                    <a:lnTo>
                      <a:pt x="10527" y="572"/>
                    </a:lnTo>
                    <a:lnTo>
                      <a:pt x="10574" y="572"/>
                    </a:lnTo>
                    <a:cubicBezTo>
                      <a:pt x="10574" y="548"/>
                      <a:pt x="10598" y="524"/>
                      <a:pt x="10598" y="524"/>
                    </a:cubicBezTo>
                    <a:close/>
                    <a:moveTo>
                      <a:pt x="9384" y="1096"/>
                    </a:moveTo>
                    <a:lnTo>
                      <a:pt x="9384" y="1286"/>
                    </a:lnTo>
                    <a:lnTo>
                      <a:pt x="8193" y="1286"/>
                    </a:lnTo>
                    <a:lnTo>
                      <a:pt x="8193" y="1096"/>
                    </a:lnTo>
                    <a:close/>
                    <a:moveTo>
                      <a:pt x="10170" y="1453"/>
                    </a:moveTo>
                    <a:lnTo>
                      <a:pt x="10170" y="1834"/>
                    </a:lnTo>
                    <a:lnTo>
                      <a:pt x="9788" y="1834"/>
                    </a:lnTo>
                    <a:lnTo>
                      <a:pt x="9788" y="1453"/>
                    </a:lnTo>
                    <a:close/>
                    <a:moveTo>
                      <a:pt x="10646" y="1453"/>
                    </a:moveTo>
                    <a:lnTo>
                      <a:pt x="10646" y="1834"/>
                    </a:lnTo>
                    <a:lnTo>
                      <a:pt x="10551" y="1834"/>
                    </a:lnTo>
                    <a:lnTo>
                      <a:pt x="10551" y="1453"/>
                    </a:lnTo>
                    <a:close/>
                    <a:moveTo>
                      <a:pt x="9384" y="1715"/>
                    </a:moveTo>
                    <a:lnTo>
                      <a:pt x="9384" y="2215"/>
                    </a:lnTo>
                    <a:lnTo>
                      <a:pt x="8193" y="2215"/>
                    </a:lnTo>
                    <a:lnTo>
                      <a:pt x="8193" y="1715"/>
                    </a:lnTo>
                    <a:close/>
                    <a:moveTo>
                      <a:pt x="9384" y="2644"/>
                    </a:moveTo>
                    <a:lnTo>
                      <a:pt x="9384" y="3001"/>
                    </a:lnTo>
                    <a:lnTo>
                      <a:pt x="8193" y="3001"/>
                    </a:lnTo>
                    <a:lnTo>
                      <a:pt x="8193" y="2644"/>
                    </a:lnTo>
                    <a:close/>
                    <a:moveTo>
                      <a:pt x="10646" y="2239"/>
                    </a:moveTo>
                    <a:lnTo>
                      <a:pt x="10646" y="5430"/>
                    </a:lnTo>
                    <a:cubicBezTo>
                      <a:pt x="10622" y="5406"/>
                      <a:pt x="10598" y="5335"/>
                      <a:pt x="10598" y="5311"/>
                    </a:cubicBezTo>
                    <a:lnTo>
                      <a:pt x="10598" y="4191"/>
                    </a:lnTo>
                    <a:cubicBezTo>
                      <a:pt x="10598" y="4072"/>
                      <a:pt x="10503" y="3977"/>
                      <a:pt x="10384" y="3977"/>
                    </a:cubicBezTo>
                    <a:cubicBezTo>
                      <a:pt x="10265" y="3977"/>
                      <a:pt x="10170" y="4072"/>
                      <a:pt x="10170" y="4191"/>
                    </a:cubicBezTo>
                    <a:lnTo>
                      <a:pt x="10170" y="5025"/>
                    </a:lnTo>
                    <a:cubicBezTo>
                      <a:pt x="10050" y="4953"/>
                      <a:pt x="9931" y="4953"/>
                      <a:pt x="9812" y="4953"/>
                    </a:cubicBezTo>
                    <a:lnTo>
                      <a:pt x="8741" y="4953"/>
                    </a:lnTo>
                    <a:lnTo>
                      <a:pt x="8741" y="3406"/>
                    </a:lnTo>
                    <a:lnTo>
                      <a:pt x="9360" y="3406"/>
                    </a:lnTo>
                    <a:cubicBezTo>
                      <a:pt x="9574" y="3406"/>
                      <a:pt x="9765" y="3239"/>
                      <a:pt x="9765" y="3001"/>
                    </a:cubicBezTo>
                    <a:lnTo>
                      <a:pt x="9765" y="2239"/>
                    </a:lnTo>
                    <a:lnTo>
                      <a:pt x="10146" y="2239"/>
                    </a:lnTo>
                    <a:lnTo>
                      <a:pt x="10146" y="3263"/>
                    </a:lnTo>
                    <a:cubicBezTo>
                      <a:pt x="10146" y="3382"/>
                      <a:pt x="10241" y="3477"/>
                      <a:pt x="10360" y="3477"/>
                    </a:cubicBezTo>
                    <a:cubicBezTo>
                      <a:pt x="10479" y="3477"/>
                      <a:pt x="10551" y="3382"/>
                      <a:pt x="10551" y="3263"/>
                    </a:cubicBezTo>
                    <a:lnTo>
                      <a:pt x="10551" y="2239"/>
                    </a:lnTo>
                    <a:close/>
                    <a:moveTo>
                      <a:pt x="4097" y="6049"/>
                    </a:moveTo>
                    <a:lnTo>
                      <a:pt x="4097" y="6239"/>
                    </a:lnTo>
                    <a:lnTo>
                      <a:pt x="3454" y="6239"/>
                    </a:lnTo>
                    <a:lnTo>
                      <a:pt x="3454" y="6049"/>
                    </a:lnTo>
                    <a:close/>
                    <a:moveTo>
                      <a:pt x="6050" y="6049"/>
                    </a:moveTo>
                    <a:lnTo>
                      <a:pt x="6050" y="6239"/>
                    </a:lnTo>
                    <a:lnTo>
                      <a:pt x="5145" y="6239"/>
                    </a:lnTo>
                    <a:lnTo>
                      <a:pt x="5145" y="6049"/>
                    </a:lnTo>
                    <a:close/>
                    <a:moveTo>
                      <a:pt x="9693" y="6025"/>
                    </a:moveTo>
                    <a:lnTo>
                      <a:pt x="9693" y="6263"/>
                    </a:lnTo>
                    <a:lnTo>
                      <a:pt x="9288" y="6620"/>
                    </a:lnTo>
                    <a:lnTo>
                      <a:pt x="9050" y="6620"/>
                    </a:lnTo>
                    <a:lnTo>
                      <a:pt x="9050" y="6025"/>
                    </a:lnTo>
                    <a:close/>
                    <a:moveTo>
                      <a:pt x="8002" y="6097"/>
                    </a:moveTo>
                    <a:lnTo>
                      <a:pt x="8002" y="6644"/>
                    </a:lnTo>
                    <a:lnTo>
                      <a:pt x="7740" y="6644"/>
                    </a:lnTo>
                    <a:cubicBezTo>
                      <a:pt x="7693" y="6454"/>
                      <a:pt x="7502" y="6263"/>
                      <a:pt x="7288" y="6263"/>
                    </a:cubicBezTo>
                    <a:lnTo>
                      <a:pt x="7097" y="6263"/>
                    </a:lnTo>
                    <a:lnTo>
                      <a:pt x="7097" y="6097"/>
                    </a:lnTo>
                    <a:close/>
                    <a:moveTo>
                      <a:pt x="2382" y="6644"/>
                    </a:moveTo>
                    <a:lnTo>
                      <a:pt x="2382" y="7645"/>
                    </a:lnTo>
                    <a:lnTo>
                      <a:pt x="834" y="7645"/>
                    </a:lnTo>
                    <a:lnTo>
                      <a:pt x="834" y="6716"/>
                    </a:lnTo>
                    <a:cubicBezTo>
                      <a:pt x="834" y="6692"/>
                      <a:pt x="858" y="6644"/>
                      <a:pt x="882" y="6644"/>
                    </a:cubicBezTo>
                    <a:close/>
                    <a:moveTo>
                      <a:pt x="4097" y="6644"/>
                    </a:moveTo>
                    <a:lnTo>
                      <a:pt x="4097" y="7645"/>
                    </a:lnTo>
                    <a:lnTo>
                      <a:pt x="3454" y="7645"/>
                    </a:lnTo>
                    <a:lnTo>
                      <a:pt x="3454" y="6644"/>
                    </a:lnTo>
                    <a:close/>
                    <a:moveTo>
                      <a:pt x="6050" y="6644"/>
                    </a:moveTo>
                    <a:lnTo>
                      <a:pt x="6050" y="7645"/>
                    </a:lnTo>
                    <a:lnTo>
                      <a:pt x="5145" y="7645"/>
                    </a:lnTo>
                    <a:lnTo>
                      <a:pt x="5145" y="6644"/>
                    </a:lnTo>
                    <a:close/>
                    <a:moveTo>
                      <a:pt x="7288" y="6644"/>
                    </a:moveTo>
                    <a:cubicBezTo>
                      <a:pt x="7312" y="6644"/>
                      <a:pt x="7359" y="6692"/>
                      <a:pt x="7359" y="6716"/>
                    </a:cubicBezTo>
                    <a:lnTo>
                      <a:pt x="7359" y="7645"/>
                    </a:lnTo>
                    <a:lnTo>
                      <a:pt x="7121" y="7645"/>
                    </a:lnTo>
                    <a:lnTo>
                      <a:pt x="7121" y="6644"/>
                    </a:lnTo>
                    <a:close/>
                    <a:moveTo>
                      <a:pt x="8026" y="7049"/>
                    </a:moveTo>
                    <a:lnTo>
                      <a:pt x="8026" y="7645"/>
                    </a:lnTo>
                    <a:lnTo>
                      <a:pt x="7764" y="7645"/>
                    </a:lnTo>
                    <a:lnTo>
                      <a:pt x="7764" y="7049"/>
                    </a:lnTo>
                    <a:close/>
                    <a:moveTo>
                      <a:pt x="9693" y="6811"/>
                    </a:moveTo>
                    <a:lnTo>
                      <a:pt x="9693" y="7645"/>
                    </a:lnTo>
                    <a:lnTo>
                      <a:pt x="9050" y="7645"/>
                    </a:lnTo>
                    <a:lnTo>
                      <a:pt x="9074" y="7049"/>
                    </a:lnTo>
                    <a:lnTo>
                      <a:pt x="9384" y="7049"/>
                    </a:lnTo>
                    <a:cubicBezTo>
                      <a:pt x="9431" y="7049"/>
                      <a:pt x="9455" y="7002"/>
                      <a:pt x="9503" y="6978"/>
                    </a:cubicBezTo>
                    <a:lnTo>
                      <a:pt x="9693" y="6811"/>
                    </a:lnTo>
                    <a:close/>
                    <a:moveTo>
                      <a:pt x="9812" y="5382"/>
                    </a:moveTo>
                    <a:cubicBezTo>
                      <a:pt x="10122" y="5382"/>
                      <a:pt x="10384" y="5644"/>
                      <a:pt x="10384" y="5930"/>
                    </a:cubicBezTo>
                    <a:lnTo>
                      <a:pt x="10384" y="7645"/>
                    </a:lnTo>
                    <a:lnTo>
                      <a:pt x="10122" y="7645"/>
                    </a:lnTo>
                    <a:lnTo>
                      <a:pt x="10122" y="5930"/>
                    </a:lnTo>
                    <a:cubicBezTo>
                      <a:pt x="10122" y="5763"/>
                      <a:pt x="9955" y="5644"/>
                      <a:pt x="9812" y="5644"/>
                    </a:cubicBezTo>
                    <a:lnTo>
                      <a:pt x="8860" y="5644"/>
                    </a:lnTo>
                    <a:cubicBezTo>
                      <a:pt x="8741" y="5644"/>
                      <a:pt x="8669" y="5739"/>
                      <a:pt x="8669" y="5858"/>
                    </a:cubicBezTo>
                    <a:lnTo>
                      <a:pt x="8669" y="7645"/>
                    </a:lnTo>
                    <a:lnTo>
                      <a:pt x="8383" y="7645"/>
                    </a:lnTo>
                    <a:lnTo>
                      <a:pt x="8383" y="5858"/>
                    </a:lnTo>
                    <a:cubicBezTo>
                      <a:pt x="8383" y="5739"/>
                      <a:pt x="8288" y="5644"/>
                      <a:pt x="8193" y="5644"/>
                    </a:cubicBezTo>
                    <a:lnTo>
                      <a:pt x="6907" y="5644"/>
                    </a:lnTo>
                    <a:cubicBezTo>
                      <a:pt x="6788" y="5644"/>
                      <a:pt x="6693" y="5739"/>
                      <a:pt x="6693" y="5858"/>
                    </a:cubicBezTo>
                    <a:lnTo>
                      <a:pt x="6693" y="7645"/>
                    </a:lnTo>
                    <a:lnTo>
                      <a:pt x="6454" y="7645"/>
                    </a:lnTo>
                    <a:lnTo>
                      <a:pt x="6454" y="5858"/>
                    </a:lnTo>
                    <a:cubicBezTo>
                      <a:pt x="6454" y="5739"/>
                      <a:pt x="6359" y="5644"/>
                      <a:pt x="6240" y="5644"/>
                    </a:cubicBezTo>
                    <a:lnTo>
                      <a:pt x="4978" y="5644"/>
                    </a:lnTo>
                    <a:cubicBezTo>
                      <a:pt x="4859" y="5644"/>
                      <a:pt x="4764" y="5739"/>
                      <a:pt x="4764" y="5858"/>
                    </a:cubicBezTo>
                    <a:lnTo>
                      <a:pt x="4764" y="7645"/>
                    </a:lnTo>
                    <a:lnTo>
                      <a:pt x="4502" y="7645"/>
                    </a:lnTo>
                    <a:lnTo>
                      <a:pt x="4502" y="5858"/>
                    </a:lnTo>
                    <a:cubicBezTo>
                      <a:pt x="4502" y="5739"/>
                      <a:pt x="4406" y="5644"/>
                      <a:pt x="4287" y="5644"/>
                    </a:cubicBezTo>
                    <a:lnTo>
                      <a:pt x="3335" y="5644"/>
                    </a:lnTo>
                    <a:cubicBezTo>
                      <a:pt x="3144" y="5644"/>
                      <a:pt x="3025" y="5787"/>
                      <a:pt x="3025" y="5930"/>
                    </a:cubicBezTo>
                    <a:lnTo>
                      <a:pt x="3025" y="7645"/>
                    </a:lnTo>
                    <a:lnTo>
                      <a:pt x="2763" y="7645"/>
                    </a:lnTo>
                    <a:lnTo>
                      <a:pt x="2763" y="5930"/>
                    </a:lnTo>
                    <a:cubicBezTo>
                      <a:pt x="2787" y="5644"/>
                      <a:pt x="3025" y="5382"/>
                      <a:pt x="3359" y="5382"/>
                    </a:cubicBezTo>
                    <a:close/>
                    <a:moveTo>
                      <a:pt x="13194" y="8049"/>
                    </a:moveTo>
                    <a:cubicBezTo>
                      <a:pt x="13218" y="8049"/>
                      <a:pt x="13242" y="8073"/>
                      <a:pt x="13242" y="8121"/>
                    </a:cubicBezTo>
                    <a:lnTo>
                      <a:pt x="13242" y="8311"/>
                    </a:lnTo>
                    <a:cubicBezTo>
                      <a:pt x="13242" y="8359"/>
                      <a:pt x="13218" y="8383"/>
                      <a:pt x="13194" y="8383"/>
                    </a:cubicBezTo>
                    <a:lnTo>
                      <a:pt x="525" y="8383"/>
                    </a:lnTo>
                    <a:cubicBezTo>
                      <a:pt x="501" y="8383"/>
                      <a:pt x="477" y="8335"/>
                      <a:pt x="477" y="8311"/>
                    </a:cubicBezTo>
                    <a:lnTo>
                      <a:pt x="477" y="8121"/>
                    </a:lnTo>
                    <a:cubicBezTo>
                      <a:pt x="477" y="8073"/>
                      <a:pt x="501" y="8049"/>
                      <a:pt x="525" y="8049"/>
                    </a:cubicBezTo>
                    <a:close/>
                    <a:moveTo>
                      <a:pt x="11670" y="8764"/>
                    </a:moveTo>
                    <a:lnTo>
                      <a:pt x="11670" y="9669"/>
                    </a:lnTo>
                    <a:lnTo>
                      <a:pt x="11051" y="9669"/>
                    </a:lnTo>
                    <a:lnTo>
                      <a:pt x="11051" y="8764"/>
                    </a:lnTo>
                    <a:close/>
                    <a:moveTo>
                      <a:pt x="10146" y="8788"/>
                    </a:moveTo>
                    <a:lnTo>
                      <a:pt x="10146" y="9693"/>
                    </a:lnTo>
                    <a:lnTo>
                      <a:pt x="2025" y="9693"/>
                    </a:lnTo>
                    <a:lnTo>
                      <a:pt x="2025" y="8788"/>
                    </a:lnTo>
                    <a:close/>
                    <a:moveTo>
                      <a:pt x="10646" y="8788"/>
                    </a:moveTo>
                    <a:lnTo>
                      <a:pt x="10646" y="9693"/>
                    </a:lnTo>
                    <a:lnTo>
                      <a:pt x="10551" y="9693"/>
                    </a:lnTo>
                    <a:lnTo>
                      <a:pt x="10551" y="8788"/>
                    </a:lnTo>
                    <a:close/>
                    <a:moveTo>
                      <a:pt x="12432" y="8788"/>
                    </a:moveTo>
                    <a:lnTo>
                      <a:pt x="12432" y="11050"/>
                    </a:lnTo>
                    <a:cubicBezTo>
                      <a:pt x="12384" y="11050"/>
                      <a:pt x="12313" y="11026"/>
                      <a:pt x="12265" y="11026"/>
                    </a:cubicBezTo>
                    <a:cubicBezTo>
                      <a:pt x="12194" y="11026"/>
                      <a:pt x="12146" y="11026"/>
                      <a:pt x="12075" y="11050"/>
                    </a:cubicBezTo>
                    <a:lnTo>
                      <a:pt x="12075" y="8788"/>
                    </a:lnTo>
                    <a:close/>
                    <a:moveTo>
                      <a:pt x="1596" y="8835"/>
                    </a:moveTo>
                    <a:lnTo>
                      <a:pt x="1596" y="11098"/>
                    </a:lnTo>
                    <a:cubicBezTo>
                      <a:pt x="1572" y="11050"/>
                      <a:pt x="1525" y="11050"/>
                      <a:pt x="1430" y="11050"/>
                    </a:cubicBezTo>
                    <a:cubicBezTo>
                      <a:pt x="1358" y="11050"/>
                      <a:pt x="1311" y="11050"/>
                      <a:pt x="1239" y="11098"/>
                    </a:cubicBezTo>
                    <a:lnTo>
                      <a:pt x="1239" y="8835"/>
                    </a:lnTo>
                    <a:close/>
                    <a:moveTo>
                      <a:pt x="10693" y="10907"/>
                    </a:moveTo>
                    <a:lnTo>
                      <a:pt x="10693" y="11169"/>
                    </a:lnTo>
                    <a:lnTo>
                      <a:pt x="10646" y="11169"/>
                    </a:lnTo>
                    <a:cubicBezTo>
                      <a:pt x="10646" y="11217"/>
                      <a:pt x="10622" y="11240"/>
                      <a:pt x="10622" y="11240"/>
                    </a:cubicBezTo>
                    <a:cubicBezTo>
                      <a:pt x="10598" y="11240"/>
                      <a:pt x="10598" y="11217"/>
                      <a:pt x="10598" y="11169"/>
                    </a:cubicBezTo>
                    <a:lnTo>
                      <a:pt x="10598" y="10907"/>
                    </a:lnTo>
                    <a:close/>
                    <a:moveTo>
                      <a:pt x="1430" y="11479"/>
                    </a:moveTo>
                    <a:cubicBezTo>
                      <a:pt x="1739" y="11479"/>
                      <a:pt x="2025" y="11741"/>
                      <a:pt x="2025" y="12074"/>
                    </a:cubicBezTo>
                    <a:cubicBezTo>
                      <a:pt x="2025" y="12407"/>
                      <a:pt x="1787" y="12669"/>
                      <a:pt x="1430" y="12669"/>
                    </a:cubicBezTo>
                    <a:cubicBezTo>
                      <a:pt x="1096" y="12669"/>
                      <a:pt x="834" y="12407"/>
                      <a:pt x="834" y="12074"/>
                    </a:cubicBezTo>
                    <a:cubicBezTo>
                      <a:pt x="834" y="11741"/>
                      <a:pt x="1096" y="11479"/>
                      <a:pt x="1430" y="11479"/>
                    </a:cubicBezTo>
                    <a:close/>
                    <a:moveTo>
                      <a:pt x="12265" y="11479"/>
                    </a:moveTo>
                    <a:cubicBezTo>
                      <a:pt x="12599" y="11479"/>
                      <a:pt x="12861" y="11741"/>
                      <a:pt x="12861" y="12074"/>
                    </a:cubicBezTo>
                    <a:cubicBezTo>
                      <a:pt x="12861" y="12407"/>
                      <a:pt x="12599" y="12669"/>
                      <a:pt x="12265" y="12669"/>
                    </a:cubicBezTo>
                    <a:cubicBezTo>
                      <a:pt x="11932" y="12669"/>
                      <a:pt x="11670" y="12407"/>
                      <a:pt x="11670" y="12074"/>
                    </a:cubicBezTo>
                    <a:cubicBezTo>
                      <a:pt x="11670" y="11741"/>
                      <a:pt x="11932" y="11479"/>
                      <a:pt x="12265" y="11479"/>
                    </a:cubicBezTo>
                    <a:close/>
                    <a:moveTo>
                      <a:pt x="10574" y="0"/>
                    </a:moveTo>
                    <a:cubicBezTo>
                      <a:pt x="10336" y="0"/>
                      <a:pt x="10122" y="214"/>
                      <a:pt x="10122" y="453"/>
                    </a:cubicBezTo>
                    <a:lnTo>
                      <a:pt x="10122" y="929"/>
                    </a:lnTo>
                    <a:lnTo>
                      <a:pt x="9693" y="929"/>
                    </a:lnTo>
                    <a:cubicBezTo>
                      <a:pt x="9669" y="715"/>
                      <a:pt x="9503" y="572"/>
                      <a:pt x="9312" y="572"/>
                    </a:cubicBezTo>
                    <a:lnTo>
                      <a:pt x="8931" y="572"/>
                    </a:lnTo>
                    <a:cubicBezTo>
                      <a:pt x="8931" y="453"/>
                      <a:pt x="8836" y="357"/>
                      <a:pt x="8717" y="357"/>
                    </a:cubicBezTo>
                    <a:cubicBezTo>
                      <a:pt x="8598" y="357"/>
                      <a:pt x="8502" y="453"/>
                      <a:pt x="8502" y="572"/>
                    </a:cubicBezTo>
                    <a:lnTo>
                      <a:pt x="8121" y="572"/>
                    </a:lnTo>
                    <a:cubicBezTo>
                      <a:pt x="7907" y="572"/>
                      <a:pt x="7740" y="762"/>
                      <a:pt x="7740" y="1000"/>
                    </a:cubicBezTo>
                    <a:lnTo>
                      <a:pt x="7740" y="2905"/>
                    </a:lnTo>
                    <a:cubicBezTo>
                      <a:pt x="7740" y="3144"/>
                      <a:pt x="7907" y="3310"/>
                      <a:pt x="8121" y="3310"/>
                    </a:cubicBezTo>
                    <a:lnTo>
                      <a:pt x="8288" y="3310"/>
                    </a:lnTo>
                    <a:lnTo>
                      <a:pt x="8288" y="4882"/>
                    </a:lnTo>
                    <a:lnTo>
                      <a:pt x="3311" y="4882"/>
                    </a:lnTo>
                    <a:cubicBezTo>
                      <a:pt x="2763" y="4882"/>
                      <a:pt x="2335" y="5335"/>
                      <a:pt x="2335" y="5882"/>
                    </a:cubicBezTo>
                    <a:lnTo>
                      <a:pt x="2335" y="6168"/>
                    </a:lnTo>
                    <a:lnTo>
                      <a:pt x="858" y="6168"/>
                    </a:lnTo>
                    <a:cubicBezTo>
                      <a:pt x="596" y="6168"/>
                      <a:pt x="382" y="6382"/>
                      <a:pt x="382" y="6644"/>
                    </a:cubicBezTo>
                    <a:lnTo>
                      <a:pt x="382" y="7573"/>
                    </a:lnTo>
                    <a:cubicBezTo>
                      <a:pt x="167" y="7597"/>
                      <a:pt x="1" y="7811"/>
                      <a:pt x="1" y="8049"/>
                    </a:cubicBezTo>
                    <a:lnTo>
                      <a:pt x="1" y="8264"/>
                    </a:lnTo>
                    <a:cubicBezTo>
                      <a:pt x="1" y="8526"/>
                      <a:pt x="215" y="8740"/>
                      <a:pt x="477" y="8740"/>
                    </a:cubicBezTo>
                    <a:lnTo>
                      <a:pt x="787" y="8740"/>
                    </a:lnTo>
                    <a:lnTo>
                      <a:pt x="787" y="11169"/>
                    </a:lnTo>
                    <a:cubicBezTo>
                      <a:pt x="548" y="11360"/>
                      <a:pt x="382" y="11645"/>
                      <a:pt x="382" y="12003"/>
                    </a:cubicBezTo>
                    <a:cubicBezTo>
                      <a:pt x="382" y="12574"/>
                      <a:pt x="834" y="13027"/>
                      <a:pt x="1358" y="13027"/>
                    </a:cubicBezTo>
                    <a:cubicBezTo>
                      <a:pt x="1906" y="13027"/>
                      <a:pt x="2335" y="12574"/>
                      <a:pt x="2335" y="12003"/>
                    </a:cubicBezTo>
                    <a:cubicBezTo>
                      <a:pt x="2335" y="11669"/>
                      <a:pt x="2192" y="11383"/>
                      <a:pt x="1930" y="11169"/>
                    </a:cubicBezTo>
                    <a:lnTo>
                      <a:pt x="1930" y="10812"/>
                    </a:lnTo>
                    <a:lnTo>
                      <a:pt x="2311" y="10812"/>
                    </a:lnTo>
                    <a:cubicBezTo>
                      <a:pt x="2430" y="10812"/>
                      <a:pt x="2525" y="10717"/>
                      <a:pt x="2525" y="10597"/>
                    </a:cubicBezTo>
                    <a:cubicBezTo>
                      <a:pt x="2525" y="10478"/>
                      <a:pt x="2430" y="10407"/>
                      <a:pt x="2311" y="10407"/>
                    </a:cubicBezTo>
                    <a:lnTo>
                      <a:pt x="1930" y="10407"/>
                    </a:lnTo>
                    <a:lnTo>
                      <a:pt x="1930" y="9978"/>
                    </a:lnTo>
                    <a:lnTo>
                      <a:pt x="11575" y="9978"/>
                    </a:lnTo>
                    <a:lnTo>
                      <a:pt x="11575" y="10407"/>
                    </a:lnTo>
                    <a:lnTo>
                      <a:pt x="3239" y="10407"/>
                    </a:lnTo>
                    <a:cubicBezTo>
                      <a:pt x="3120" y="10407"/>
                      <a:pt x="3025" y="10478"/>
                      <a:pt x="3025" y="10597"/>
                    </a:cubicBezTo>
                    <a:cubicBezTo>
                      <a:pt x="3025" y="10717"/>
                      <a:pt x="3120" y="10812"/>
                      <a:pt x="3239" y="10812"/>
                    </a:cubicBezTo>
                    <a:lnTo>
                      <a:pt x="10074" y="10812"/>
                    </a:lnTo>
                    <a:lnTo>
                      <a:pt x="10074" y="11074"/>
                    </a:lnTo>
                    <a:cubicBezTo>
                      <a:pt x="10074" y="11312"/>
                      <a:pt x="10289" y="11526"/>
                      <a:pt x="10527" y="11526"/>
                    </a:cubicBezTo>
                    <a:cubicBezTo>
                      <a:pt x="10765" y="11526"/>
                      <a:pt x="10979" y="11312"/>
                      <a:pt x="10979" y="11074"/>
                    </a:cubicBezTo>
                    <a:lnTo>
                      <a:pt x="10979" y="10812"/>
                    </a:lnTo>
                    <a:lnTo>
                      <a:pt x="11598" y="10812"/>
                    </a:lnTo>
                    <a:lnTo>
                      <a:pt x="11598" y="11169"/>
                    </a:lnTo>
                    <a:cubicBezTo>
                      <a:pt x="11360" y="11360"/>
                      <a:pt x="11194" y="11645"/>
                      <a:pt x="11194" y="12003"/>
                    </a:cubicBezTo>
                    <a:cubicBezTo>
                      <a:pt x="11194" y="12574"/>
                      <a:pt x="11622" y="13027"/>
                      <a:pt x="12170" y="13027"/>
                    </a:cubicBezTo>
                    <a:cubicBezTo>
                      <a:pt x="12694" y="13027"/>
                      <a:pt x="13146" y="12574"/>
                      <a:pt x="13146" y="12003"/>
                    </a:cubicBezTo>
                    <a:cubicBezTo>
                      <a:pt x="13146" y="11669"/>
                      <a:pt x="13003" y="11383"/>
                      <a:pt x="12741" y="11169"/>
                    </a:cubicBezTo>
                    <a:lnTo>
                      <a:pt x="12741" y="8740"/>
                    </a:lnTo>
                    <a:lnTo>
                      <a:pt x="13051" y="8740"/>
                    </a:lnTo>
                    <a:cubicBezTo>
                      <a:pt x="13337" y="8740"/>
                      <a:pt x="13527" y="8526"/>
                      <a:pt x="13527" y="8264"/>
                    </a:cubicBezTo>
                    <a:lnTo>
                      <a:pt x="13527" y="8121"/>
                    </a:lnTo>
                    <a:cubicBezTo>
                      <a:pt x="13623" y="7883"/>
                      <a:pt x="13480" y="7692"/>
                      <a:pt x="13242" y="7645"/>
                    </a:cubicBezTo>
                    <a:lnTo>
                      <a:pt x="13242" y="6716"/>
                    </a:lnTo>
                    <a:cubicBezTo>
                      <a:pt x="13242" y="6597"/>
                      <a:pt x="13146" y="6501"/>
                      <a:pt x="13027" y="6501"/>
                    </a:cubicBezTo>
                    <a:cubicBezTo>
                      <a:pt x="12908" y="6501"/>
                      <a:pt x="12837" y="6597"/>
                      <a:pt x="12837" y="6716"/>
                    </a:cubicBezTo>
                    <a:lnTo>
                      <a:pt x="12837" y="7597"/>
                    </a:lnTo>
                    <a:lnTo>
                      <a:pt x="10741" y="7597"/>
                    </a:lnTo>
                    <a:lnTo>
                      <a:pt x="10741" y="5906"/>
                    </a:lnTo>
                    <a:lnTo>
                      <a:pt x="10741" y="5811"/>
                    </a:lnTo>
                    <a:lnTo>
                      <a:pt x="12075" y="4620"/>
                    </a:lnTo>
                    <a:lnTo>
                      <a:pt x="12122" y="4596"/>
                    </a:lnTo>
                    <a:lnTo>
                      <a:pt x="12765" y="4596"/>
                    </a:lnTo>
                    <a:cubicBezTo>
                      <a:pt x="12789" y="4596"/>
                      <a:pt x="12837" y="4620"/>
                      <a:pt x="12837" y="4644"/>
                    </a:cubicBezTo>
                    <a:lnTo>
                      <a:pt x="12837" y="5716"/>
                    </a:lnTo>
                    <a:cubicBezTo>
                      <a:pt x="12837" y="5835"/>
                      <a:pt x="12908" y="5930"/>
                      <a:pt x="13027" y="5930"/>
                    </a:cubicBezTo>
                    <a:cubicBezTo>
                      <a:pt x="13146" y="5930"/>
                      <a:pt x="13242" y="5835"/>
                      <a:pt x="13242" y="5716"/>
                    </a:cubicBezTo>
                    <a:lnTo>
                      <a:pt x="13242" y="4644"/>
                    </a:lnTo>
                    <a:cubicBezTo>
                      <a:pt x="13242" y="4382"/>
                      <a:pt x="13027" y="4168"/>
                      <a:pt x="12765" y="4168"/>
                    </a:cubicBezTo>
                    <a:lnTo>
                      <a:pt x="12122" y="4168"/>
                    </a:lnTo>
                    <a:cubicBezTo>
                      <a:pt x="12003" y="4168"/>
                      <a:pt x="11908" y="4215"/>
                      <a:pt x="11813" y="4287"/>
                    </a:cubicBezTo>
                    <a:lnTo>
                      <a:pt x="11003" y="5001"/>
                    </a:lnTo>
                    <a:lnTo>
                      <a:pt x="11003" y="2143"/>
                    </a:lnTo>
                    <a:lnTo>
                      <a:pt x="11170" y="2143"/>
                    </a:lnTo>
                    <a:cubicBezTo>
                      <a:pt x="11289" y="2143"/>
                      <a:pt x="11360" y="2072"/>
                      <a:pt x="11360" y="1953"/>
                    </a:cubicBezTo>
                    <a:cubicBezTo>
                      <a:pt x="11360" y="1834"/>
                      <a:pt x="11265" y="1739"/>
                      <a:pt x="11170" y="1739"/>
                    </a:cubicBezTo>
                    <a:lnTo>
                      <a:pt x="11003" y="1739"/>
                    </a:lnTo>
                    <a:lnTo>
                      <a:pt x="11003" y="1358"/>
                    </a:lnTo>
                    <a:lnTo>
                      <a:pt x="11170" y="1358"/>
                    </a:lnTo>
                    <a:cubicBezTo>
                      <a:pt x="11289" y="1358"/>
                      <a:pt x="11360" y="1262"/>
                      <a:pt x="11360" y="1143"/>
                    </a:cubicBezTo>
                    <a:cubicBezTo>
                      <a:pt x="11360" y="1024"/>
                      <a:pt x="11265" y="929"/>
                      <a:pt x="11170" y="929"/>
                    </a:cubicBezTo>
                    <a:lnTo>
                      <a:pt x="11003" y="929"/>
                    </a:lnTo>
                    <a:lnTo>
                      <a:pt x="11003" y="453"/>
                    </a:lnTo>
                    <a:cubicBezTo>
                      <a:pt x="11003" y="214"/>
                      <a:pt x="10813" y="0"/>
                      <a:pt x="105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54;p65">
                <a:extLst>
                  <a:ext uri="{FF2B5EF4-FFF2-40B4-BE49-F238E27FC236}">
                    <a16:creationId xmlns:a16="http://schemas.microsoft.com/office/drawing/2014/main" id="{8DE5D525-E21B-2728-AF1D-D1018D2E834C}"/>
                  </a:ext>
                </a:extLst>
              </p:cNvPr>
              <p:cNvSpPr/>
              <p:nvPr/>
            </p:nvSpPr>
            <p:spPr>
              <a:xfrm>
                <a:off x="1132852" y="4237422"/>
                <a:ext cx="14087" cy="149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06" y="334"/>
                      <a:pt x="406" y="215"/>
                    </a:cubicBezTo>
                    <a:cubicBezTo>
                      <a:pt x="382" y="96"/>
                      <a:pt x="310" y="1"/>
                      <a:pt x="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55;p65">
                <a:extLst>
                  <a:ext uri="{FF2B5EF4-FFF2-40B4-BE49-F238E27FC236}">
                    <a16:creationId xmlns:a16="http://schemas.microsoft.com/office/drawing/2014/main" id="{365F7A17-030B-B607-3729-D9588564FAA0}"/>
                  </a:ext>
                </a:extLst>
              </p:cNvPr>
              <p:cNvSpPr/>
              <p:nvPr/>
            </p:nvSpPr>
            <p:spPr>
              <a:xfrm>
                <a:off x="757738" y="4237422"/>
                <a:ext cx="14885" cy="1492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30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29"/>
                      <a:pt x="214" y="429"/>
                    </a:cubicBezTo>
                    <a:cubicBezTo>
                      <a:pt x="333" y="429"/>
                      <a:pt x="429" y="334"/>
                      <a:pt x="429" y="215"/>
                    </a:cubicBezTo>
                    <a:cubicBezTo>
                      <a:pt x="405" y="96"/>
                      <a:pt x="310" y="1"/>
                      <a:pt x="2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470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4;p39">
            <a:extLst>
              <a:ext uri="{FF2B5EF4-FFF2-40B4-BE49-F238E27FC236}">
                <a16:creationId xmlns:a16="http://schemas.microsoft.com/office/drawing/2014/main" id="{2D1DD0EC-4C2B-68A9-3A3F-4170413BDF51}"/>
              </a:ext>
            </a:extLst>
          </p:cNvPr>
          <p:cNvSpPr/>
          <p:nvPr/>
        </p:nvSpPr>
        <p:spPr>
          <a:xfrm rot="18900000">
            <a:off x="820759" y="1322758"/>
            <a:ext cx="614334" cy="61433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25;p39">
            <a:extLst>
              <a:ext uri="{FF2B5EF4-FFF2-40B4-BE49-F238E27FC236}">
                <a16:creationId xmlns:a16="http://schemas.microsoft.com/office/drawing/2014/main" id="{D28D104C-555A-D85A-8186-F06D412306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226" y="1349887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Krub Medium" panose="00000600000000000000" pitchFamily="2" charset="-34"/>
                <a:cs typeface="Krub Medium" panose="00000600000000000000" pitchFamily="2" charset="-34"/>
              </a:rPr>
              <a:t>Problem Statement</a:t>
            </a:r>
            <a:endParaRPr sz="2400"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sp>
        <p:nvSpPr>
          <p:cNvPr id="5" name="Google Shape;426;p39">
            <a:extLst>
              <a:ext uri="{FF2B5EF4-FFF2-40B4-BE49-F238E27FC236}">
                <a16:creationId xmlns:a16="http://schemas.microsoft.com/office/drawing/2014/main" id="{0CF0FDAD-7734-4035-AB46-279BF795B80D}"/>
              </a:ext>
            </a:extLst>
          </p:cNvPr>
          <p:cNvSpPr txBox="1">
            <a:spLocks/>
          </p:cNvSpPr>
          <p:nvPr/>
        </p:nvSpPr>
        <p:spPr>
          <a:xfrm>
            <a:off x="806626" y="133322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/>
          </a:p>
        </p:txBody>
      </p:sp>
      <p:sp>
        <p:nvSpPr>
          <p:cNvPr id="6" name="Google Shape;432;p39">
            <a:extLst>
              <a:ext uri="{FF2B5EF4-FFF2-40B4-BE49-F238E27FC236}">
                <a16:creationId xmlns:a16="http://schemas.microsoft.com/office/drawing/2014/main" id="{AE5BBB28-7159-C367-70B8-DDB1F326148C}"/>
              </a:ext>
            </a:extLst>
          </p:cNvPr>
          <p:cNvSpPr txBox="1">
            <a:spLocks/>
          </p:cNvSpPr>
          <p:nvPr/>
        </p:nvSpPr>
        <p:spPr>
          <a:xfrm>
            <a:off x="833100" y="312167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/>
          </a:p>
        </p:txBody>
      </p:sp>
      <p:sp>
        <p:nvSpPr>
          <p:cNvPr id="7" name="Google Shape;437;p39">
            <a:extLst>
              <a:ext uri="{FF2B5EF4-FFF2-40B4-BE49-F238E27FC236}">
                <a16:creationId xmlns:a16="http://schemas.microsoft.com/office/drawing/2014/main" id="{4E129FD4-93CA-BB09-068A-B172029AAE7F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400" dirty="0">
                <a:solidFill>
                  <a:srgbClr val="FBF7F7"/>
                </a:solidFill>
                <a:latin typeface="Krub Medium" panose="00000600000000000000" pitchFamily="2" charset="-34"/>
                <a:ea typeface="Krona One"/>
                <a:cs typeface="Krub Medium" panose="00000600000000000000" pitchFamily="2" charset="-34"/>
                <a:sym typeface="Krona One"/>
              </a:rPr>
              <a:t>TABLE OF CONTENTS</a:t>
            </a:r>
          </a:p>
        </p:txBody>
      </p:sp>
      <p:sp>
        <p:nvSpPr>
          <p:cNvPr id="8" name="Google Shape;424;p39">
            <a:extLst>
              <a:ext uri="{FF2B5EF4-FFF2-40B4-BE49-F238E27FC236}">
                <a16:creationId xmlns:a16="http://schemas.microsoft.com/office/drawing/2014/main" id="{FD1E0B7F-F60B-967D-5463-102D39085BC8}"/>
              </a:ext>
            </a:extLst>
          </p:cNvPr>
          <p:cNvSpPr/>
          <p:nvPr/>
        </p:nvSpPr>
        <p:spPr>
          <a:xfrm rot="18900000">
            <a:off x="820759" y="2429146"/>
            <a:ext cx="614334" cy="61433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25;p39">
            <a:extLst>
              <a:ext uri="{FF2B5EF4-FFF2-40B4-BE49-F238E27FC236}">
                <a16:creationId xmlns:a16="http://schemas.microsoft.com/office/drawing/2014/main" id="{5258552C-8239-9559-700C-9710BD8A8484}"/>
              </a:ext>
            </a:extLst>
          </p:cNvPr>
          <p:cNvSpPr txBox="1">
            <a:spLocks/>
          </p:cNvSpPr>
          <p:nvPr/>
        </p:nvSpPr>
        <p:spPr>
          <a:xfrm>
            <a:off x="1449226" y="2456275"/>
            <a:ext cx="381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rona One"/>
              <a:buNone/>
              <a:defRPr sz="2000" b="0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latin typeface="Krub Medium" panose="00000600000000000000" pitchFamily="2" charset="-34"/>
                <a:cs typeface="Krub Medium" panose="00000600000000000000" pitchFamily="2" charset="-34"/>
              </a:rPr>
              <a:t>Diagrams</a:t>
            </a:r>
          </a:p>
        </p:txBody>
      </p:sp>
      <p:sp>
        <p:nvSpPr>
          <p:cNvPr id="10" name="Google Shape;426;p39">
            <a:extLst>
              <a:ext uri="{FF2B5EF4-FFF2-40B4-BE49-F238E27FC236}">
                <a16:creationId xmlns:a16="http://schemas.microsoft.com/office/drawing/2014/main" id="{FC169F85-FC27-7641-7EB1-76418E71FCCD}"/>
              </a:ext>
            </a:extLst>
          </p:cNvPr>
          <p:cNvSpPr txBox="1">
            <a:spLocks/>
          </p:cNvSpPr>
          <p:nvPr/>
        </p:nvSpPr>
        <p:spPr>
          <a:xfrm>
            <a:off x="806626" y="2439613"/>
            <a:ext cx="642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2000" b="1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1" name="Google Shape;424;p39">
            <a:extLst>
              <a:ext uri="{FF2B5EF4-FFF2-40B4-BE49-F238E27FC236}">
                <a16:creationId xmlns:a16="http://schemas.microsoft.com/office/drawing/2014/main" id="{8FEA0A9A-F7F2-B4B0-C21E-5751C5D32659}"/>
              </a:ext>
            </a:extLst>
          </p:cNvPr>
          <p:cNvSpPr/>
          <p:nvPr/>
        </p:nvSpPr>
        <p:spPr>
          <a:xfrm rot="18900000">
            <a:off x="847233" y="3508005"/>
            <a:ext cx="614334" cy="61433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25;p39">
            <a:extLst>
              <a:ext uri="{FF2B5EF4-FFF2-40B4-BE49-F238E27FC236}">
                <a16:creationId xmlns:a16="http://schemas.microsoft.com/office/drawing/2014/main" id="{CE876DA1-ECA4-C8BF-D09C-443D49463960}"/>
              </a:ext>
            </a:extLst>
          </p:cNvPr>
          <p:cNvSpPr txBox="1">
            <a:spLocks/>
          </p:cNvSpPr>
          <p:nvPr/>
        </p:nvSpPr>
        <p:spPr>
          <a:xfrm>
            <a:off x="1475700" y="3584172"/>
            <a:ext cx="381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rona One"/>
              <a:buNone/>
              <a:defRPr sz="2000" b="0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latin typeface="Krub Medium" panose="00000600000000000000" pitchFamily="2" charset="-34"/>
                <a:cs typeface="Krub Medium" panose="00000600000000000000" pitchFamily="2" charset="-34"/>
              </a:rPr>
              <a:t>Challenges during</a:t>
            </a:r>
          </a:p>
          <a:p>
            <a:r>
              <a:rPr lang="en-IN" sz="2400" dirty="0">
                <a:latin typeface="Krub Medium" panose="00000600000000000000" pitchFamily="2" charset="-34"/>
                <a:cs typeface="Krub Medium" panose="00000600000000000000" pitchFamily="2" charset="-34"/>
              </a:rPr>
              <a:t>Implementation</a:t>
            </a:r>
          </a:p>
        </p:txBody>
      </p:sp>
      <p:sp>
        <p:nvSpPr>
          <p:cNvPr id="13" name="Google Shape;426;p39">
            <a:extLst>
              <a:ext uri="{FF2B5EF4-FFF2-40B4-BE49-F238E27FC236}">
                <a16:creationId xmlns:a16="http://schemas.microsoft.com/office/drawing/2014/main" id="{C8E19153-ADA5-99B2-10B3-3B3332771912}"/>
              </a:ext>
            </a:extLst>
          </p:cNvPr>
          <p:cNvSpPr txBox="1">
            <a:spLocks/>
          </p:cNvSpPr>
          <p:nvPr/>
        </p:nvSpPr>
        <p:spPr>
          <a:xfrm>
            <a:off x="833100" y="3567510"/>
            <a:ext cx="642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2000" b="1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424;p39">
            <a:extLst>
              <a:ext uri="{FF2B5EF4-FFF2-40B4-BE49-F238E27FC236}">
                <a16:creationId xmlns:a16="http://schemas.microsoft.com/office/drawing/2014/main" id="{B49DD76B-759F-C7A0-940F-66698B0C4E0E}"/>
              </a:ext>
            </a:extLst>
          </p:cNvPr>
          <p:cNvSpPr/>
          <p:nvPr/>
        </p:nvSpPr>
        <p:spPr>
          <a:xfrm rot="18900000">
            <a:off x="4914538" y="1322758"/>
            <a:ext cx="614334" cy="61433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25;p39">
            <a:extLst>
              <a:ext uri="{FF2B5EF4-FFF2-40B4-BE49-F238E27FC236}">
                <a16:creationId xmlns:a16="http://schemas.microsoft.com/office/drawing/2014/main" id="{234DFCCD-1BCA-92DE-EE2B-AC2DB44DB79A}"/>
              </a:ext>
            </a:extLst>
          </p:cNvPr>
          <p:cNvSpPr txBox="1">
            <a:spLocks/>
          </p:cNvSpPr>
          <p:nvPr/>
        </p:nvSpPr>
        <p:spPr>
          <a:xfrm>
            <a:off x="5543005" y="1349887"/>
            <a:ext cx="381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rona One"/>
              <a:buNone/>
              <a:defRPr sz="2000" b="0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latin typeface="Krub Medium" panose="00000600000000000000" pitchFamily="2" charset="-34"/>
                <a:cs typeface="Krub Medium" panose="00000600000000000000" pitchFamily="2" charset="-34"/>
              </a:rPr>
              <a:t>Project Overview</a:t>
            </a:r>
          </a:p>
        </p:txBody>
      </p:sp>
      <p:sp>
        <p:nvSpPr>
          <p:cNvPr id="16" name="Google Shape;426;p39">
            <a:extLst>
              <a:ext uri="{FF2B5EF4-FFF2-40B4-BE49-F238E27FC236}">
                <a16:creationId xmlns:a16="http://schemas.microsoft.com/office/drawing/2014/main" id="{678C32D9-20D2-7B38-3DAE-6F39F1694A43}"/>
              </a:ext>
            </a:extLst>
          </p:cNvPr>
          <p:cNvSpPr txBox="1">
            <a:spLocks/>
          </p:cNvSpPr>
          <p:nvPr/>
        </p:nvSpPr>
        <p:spPr>
          <a:xfrm>
            <a:off x="4900405" y="1333225"/>
            <a:ext cx="642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2000" b="1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8" name="Google Shape;424;p39">
            <a:extLst>
              <a:ext uri="{FF2B5EF4-FFF2-40B4-BE49-F238E27FC236}">
                <a16:creationId xmlns:a16="http://schemas.microsoft.com/office/drawing/2014/main" id="{FEB22250-3C7B-F092-996D-BC2B2303317D}"/>
              </a:ext>
            </a:extLst>
          </p:cNvPr>
          <p:cNvSpPr/>
          <p:nvPr/>
        </p:nvSpPr>
        <p:spPr>
          <a:xfrm rot="18900000">
            <a:off x="4914538" y="2429146"/>
            <a:ext cx="614334" cy="61433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25;p39">
            <a:extLst>
              <a:ext uri="{FF2B5EF4-FFF2-40B4-BE49-F238E27FC236}">
                <a16:creationId xmlns:a16="http://schemas.microsoft.com/office/drawing/2014/main" id="{595FE3C7-A1F8-461B-5953-E7C20551C642}"/>
              </a:ext>
            </a:extLst>
          </p:cNvPr>
          <p:cNvSpPr txBox="1">
            <a:spLocks/>
          </p:cNvSpPr>
          <p:nvPr/>
        </p:nvSpPr>
        <p:spPr>
          <a:xfrm>
            <a:off x="5543005" y="2456275"/>
            <a:ext cx="381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rona One"/>
              <a:buNone/>
              <a:defRPr sz="2000" b="0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latin typeface="Krub Medium" panose="00000600000000000000" pitchFamily="2" charset="-34"/>
                <a:cs typeface="Krub Medium" panose="00000600000000000000" pitchFamily="2" charset="-34"/>
              </a:rPr>
              <a:t>Design &amp; Implementation</a:t>
            </a:r>
          </a:p>
        </p:txBody>
      </p:sp>
      <p:sp>
        <p:nvSpPr>
          <p:cNvPr id="20" name="Google Shape;426;p39">
            <a:extLst>
              <a:ext uri="{FF2B5EF4-FFF2-40B4-BE49-F238E27FC236}">
                <a16:creationId xmlns:a16="http://schemas.microsoft.com/office/drawing/2014/main" id="{7DCCEBAF-4A40-A2AA-320E-DEE247BD8F62}"/>
              </a:ext>
            </a:extLst>
          </p:cNvPr>
          <p:cNvSpPr txBox="1">
            <a:spLocks/>
          </p:cNvSpPr>
          <p:nvPr/>
        </p:nvSpPr>
        <p:spPr>
          <a:xfrm>
            <a:off x="4900405" y="2439613"/>
            <a:ext cx="642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2000" b="1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1" name="Google Shape;424;p39">
            <a:extLst>
              <a:ext uri="{FF2B5EF4-FFF2-40B4-BE49-F238E27FC236}">
                <a16:creationId xmlns:a16="http://schemas.microsoft.com/office/drawing/2014/main" id="{05E1BB90-FE19-114F-9723-EC508B060DC2}"/>
              </a:ext>
            </a:extLst>
          </p:cNvPr>
          <p:cNvSpPr/>
          <p:nvPr/>
        </p:nvSpPr>
        <p:spPr>
          <a:xfrm rot="18900000">
            <a:off x="4941012" y="3508005"/>
            <a:ext cx="614334" cy="61433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5;p39">
            <a:extLst>
              <a:ext uri="{FF2B5EF4-FFF2-40B4-BE49-F238E27FC236}">
                <a16:creationId xmlns:a16="http://schemas.microsoft.com/office/drawing/2014/main" id="{36F00322-02D9-3A10-7320-2A09C4C612A3}"/>
              </a:ext>
            </a:extLst>
          </p:cNvPr>
          <p:cNvSpPr txBox="1">
            <a:spLocks/>
          </p:cNvSpPr>
          <p:nvPr/>
        </p:nvSpPr>
        <p:spPr>
          <a:xfrm>
            <a:off x="5569479" y="3584172"/>
            <a:ext cx="381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rona One"/>
              <a:buNone/>
              <a:defRPr sz="2000" b="0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swald"/>
              <a:buNone/>
              <a:defRPr sz="22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latin typeface="Krub Medium" panose="00000600000000000000" pitchFamily="2" charset="-34"/>
                <a:cs typeface="Krub Medium" panose="00000600000000000000" pitchFamily="2" charset="-34"/>
              </a:rPr>
              <a:t>Conclusion</a:t>
            </a:r>
          </a:p>
        </p:txBody>
      </p:sp>
      <p:sp>
        <p:nvSpPr>
          <p:cNvPr id="23" name="Google Shape;426;p39">
            <a:extLst>
              <a:ext uri="{FF2B5EF4-FFF2-40B4-BE49-F238E27FC236}">
                <a16:creationId xmlns:a16="http://schemas.microsoft.com/office/drawing/2014/main" id="{AAAE8B71-A25C-C1F7-4FBA-43EB55A91554}"/>
              </a:ext>
            </a:extLst>
          </p:cNvPr>
          <p:cNvSpPr txBox="1">
            <a:spLocks/>
          </p:cNvSpPr>
          <p:nvPr/>
        </p:nvSpPr>
        <p:spPr>
          <a:xfrm>
            <a:off x="4926879" y="3567510"/>
            <a:ext cx="642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2000" b="1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4" name="Google Shape;426;p39">
            <a:extLst>
              <a:ext uri="{FF2B5EF4-FFF2-40B4-BE49-F238E27FC236}">
                <a16:creationId xmlns:a16="http://schemas.microsoft.com/office/drawing/2014/main" id="{39DBC0B6-643B-BFAD-E1B7-77ACAC69DCB1}"/>
              </a:ext>
            </a:extLst>
          </p:cNvPr>
          <p:cNvSpPr txBox="1">
            <a:spLocks/>
          </p:cNvSpPr>
          <p:nvPr/>
        </p:nvSpPr>
        <p:spPr>
          <a:xfrm>
            <a:off x="833100" y="1306784"/>
            <a:ext cx="642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2000" b="1" i="0" u="none" strike="noStrike" cap="non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139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73263B6-FD79-B34C-0F83-1359156FE4E7}"/>
              </a:ext>
            </a:extLst>
          </p:cNvPr>
          <p:cNvSpPr txBox="1"/>
          <p:nvPr/>
        </p:nvSpPr>
        <p:spPr>
          <a:xfrm>
            <a:off x="851119" y="404176"/>
            <a:ext cx="55917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3200" b="1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15CD75-20DF-3844-1A0E-81AE03FF3902}"/>
              </a:ext>
            </a:extLst>
          </p:cNvPr>
          <p:cNvSpPr txBox="1"/>
          <p:nvPr/>
        </p:nvSpPr>
        <p:spPr>
          <a:xfrm>
            <a:off x="1177486" y="1221164"/>
            <a:ext cx="73569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Söhne"/>
              </a:rPr>
              <a:t>The Blood Bank Management System transforms healthcare by eliminating manual inefficiencies and ensuring robust security. Success is attributed to user-friendly interfaces, efficient database management, and the Admin Dashboard, fostering donor engagement and optimizing blood distribution.</a:t>
            </a:r>
            <a:endParaRPr lang="en-IN" sz="1800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822FB-4A4C-05F1-9060-6CDF6A094CDB}"/>
              </a:ext>
            </a:extLst>
          </p:cNvPr>
          <p:cNvSpPr txBox="1"/>
          <p:nvPr/>
        </p:nvSpPr>
        <p:spPr>
          <a:xfrm>
            <a:off x="851119" y="2653706"/>
            <a:ext cx="55917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3200" b="1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Future Scopes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1861CE-48BD-D9CC-3A19-95667F9F9804}"/>
              </a:ext>
            </a:extLst>
          </p:cNvPr>
          <p:cNvSpPr txBox="1"/>
          <p:nvPr/>
        </p:nvSpPr>
        <p:spPr>
          <a:xfrm>
            <a:off x="1240437" y="3441127"/>
            <a:ext cx="73569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Söhne"/>
              </a:rPr>
              <a:t>The system's future potential extends to more geographical locations with predictive analytics, mobile apps, and collaborations. Continuous updates position the Blood Bank Management System as a pioneering solution, advancing healthcare efficiency globally.</a:t>
            </a:r>
            <a:endParaRPr lang="en-IN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87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23;p64">
            <a:extLst>
              <a:ext uri="{FF2B5EF4-FFF2-40B4-BE49-F238E27FC236}">
                <a16:creationId xmlns:a16="http://schemas.microsoft.com/office/drawing/2014/main" id="{1A7FB6C9-AFF4-4192-0125-C6AF406F1751}"/>
              </a:ext>
            </a:extLst>
          </p:cNvPr>
          <p:cNvSpPr txBox="1">
            <a:spLocks/>
          </p:cNvSpPr>
          <p:nvPr/>
        </p:nvSpPr>
        <p:spPr>
          <a:xfrm>
            <a:off x="691121" y="1015999"/>
            <a:ext cx="8076970" cy="17656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96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THANKS!</a:t>
            </a:r>
          </a:p>
        </p:txBody>
      </p:sp>
      <p:sp>
        <p:nvSpPr>
          <p:cNvPr id="3" name="Google Shape;1024;p64">
            <a:extLst>
              <a:ext uri="{FF2B5EF4-FFF2-40B4-BE49-F238E27FC236}">
                <a16:creationId xmlns:a16="http://schemas.microsoft.com/office/drawing/2014/main" id="{94A3AEB8-181C-1F05-30DF-96741C35C3D4}"/>
              </a:ext>
            </a:extLst>
          </p:cNvPr>
          <p:cNvSpPr txBox="1">
            <a:spLocks/>
          </p:cNvSpPr>
          <p:nvPr/>
        </p:nvSpPr>
        <p:spPr>
          <a:xfrm>
            <a:off x="2425050" y="2331750"/>
            <a:ext cx="4293900" cy="10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Does anyone have any questions?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lifesaver102023@gmail.com</a:t>
            </a:r>
          </a:p>
        </p:txBody>
      </p:sp>
    </p:spTree>
    <p:extLst>
      <p:ext uri="{BB962C8B-B14F-4D97-AF65-F5344CB8AC3E}">
        <p14:creationId xmlns:p14="http://schemas.microsoft.com/office/powerpoint/2010/main" val="472087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614897" y="67547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rub Medium" panose="00000600000000000000" pitchFamily="2" charset="-34"/>
                <a:cs typeface="Krub Medium" panose="00000600000000000000" pitchFamily="2" charset="-34"/>
              </a:rPr>
              <a:t>PROBLEM STATEMENT</a:t>
            </a:r>
            <a:endParaRPr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sp>
        <p:nvSpPr>
          <p:cNvPr id="443" name="Google Shape;443;p40"/>
          <p:cNvSpPr txBox="1">
            <a:spLocks noGrp="1"/>
          </p:cNvSpPr>
          <p:nvPr>
            <p:ph type="subTitle" idx="1"/>
          </p:nvPr>
        </p:nvSpPr>
        <p:spPr>
          <a:xfrm>
            <a:off x="2071650" y="1671580"/>
            <a:ext cx="5000700" cy="25436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öhne"/>
              </a:rPr>
              <a:t>Current blood bank systems, managed manually and using outdated methods, lead to errors and delays. Hospitals also face challenges in making blood requests efficiently. We need a modern, user-friendly solution to ensure precise blood donation, distribution, and timely responses to hospital requests.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27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4" name="Google Shape;534;p48"/>
          <p:cNvCxnSpPr>
            <a:stCxn id="535" idx="3"/>
            <a:endCxn id="536" idx="7"/>
          </p:cNvCxnSpPr>
          <p:nvPr/>
        </p:nvCxnSpPr>
        <p:spPr>
          <a:xfrm>
            <a:off x="4573500" y="2205931"/>
            <a:ext cx="900" cy="1123269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p48"/>
          <p:cNvSpPr/>
          <p:nvPr/>
        </p:nvSpPr>
        <p:spPr>
          <a:xfrm rot="-2700000">
            <a:off x="4173419" y="1405769"/>
            <a:ext cx="800162" cy="80016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p48"/>
          <p:cNvSpPr/>
          <p:nvPr/>
        </p:nvSpPr>
        <p:spPr>
          <a:xfrm rot="-2700000">
            <a:off x="4173682" y="3495183"/>
            <a:ext cx="801435" cy="801435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8"/>
          <p:cNvSpPr txBox="1"/>
          <p:nvPr/>
        </p:nvSpPr>
        <p:spPr>
          <a:xfrm flipH="1">
            <a:off x="5473249" y="1564025"/>
            <a:ext cx="2937325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Lifesaving Impact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32D84E-962F-874A-4210-033D7CEAD73D}"/>
              </a:ext>
            </a:extLst>
          </p:cNvPr>
          <p:cNvGrpSpPr/>
          <p:nvPr/>
        </p:nvGrpSpPr>
        <p:grpSpPr>
          <a:xfrm>
            <a:off x="676275" y="3636110"/>
            <a:ext cx="3498776" cy="490500"/>
            <a:chOff x="671058" y="2733250"/>
            <a:chExt cx="3498776" cy="490500"/>
          </a:xfrm>
        </p:grpSpPr>
        <p:sp>
          <p:nvSpPr>
            <p:cNvPr id="539" name="Google Shape;539;p48"/>
            <p:cNvSpPr txBox="1"/>
            <p:nvPr/>
          </p:nvSpPr>
          <p:spPr>
            <a:xfrm flipH="1">
              <a:off x="671058" y="2733250"/>
              <a:ext cx="2993742" cy="4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Barlow"/>
                  <a:ea typeface="Barlow"/>
                  <a:cs typeface="Barlow"/>
                  <a:sym typeface="Barlow"/>
                </a:rPr>
                <a:t>Healthcare Accessibility</a:t>
              </a:r>
            </a:p>
          </p:txBody>
        </p:sp>
        <p:cxnSp>
          <p:nvCxnSpPr>
            <p:cNvPr id="570" name="Google Shape;570;p48"/>
            <p:cNvCxnSpPr>
              <a:cxnSpLocks/>
              <a:stCxn id="539" idx="1"/>
            </p:cNvCxnSpPr>
            <p:nvPr/>
          </p:nvCxnSpPr>
          <p:spPr>
            <a:xfrm>
              <a:off x="3664800" y="2978500"/>
              <a:ext cx="505034" cy="175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71" name="Google Shape;571;p48"/>
          <p:cNvCxnSpPr>
            <a:cxnSpLocks/>
            <a:stCxn id="541" idx="3"/>
            <a:endCxn id="535" idx="1"/>
          </p:cNvCxnSpPr>
          <p:nvPr/>
        </p:nvCxnSpPr>
        <p:spPr>
          <a:xfrm flipH="1" flipV="1">
            <a:off x="4973581" y="1805850"/>
            <a:ext cx="499668" cy="3425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" name="Google Shape;1230;p65">
            <a:extLst>
              <a:ext uri="{FF2B5EF4-FFF2-40B4-BE49-F238E27FC236}">
                <a16:creationId xmlns:a16="http://schemas.microsoft.com/office/drawing/2014/main" id="{9F744ACB-F753-BAC0-86AE-184FCA4D5837}"/>
              </a:ext>
            </a:extLst>
          </p:cNvPr>
          <p:cNvGrpSpPr/>
          <p:nvPr/>
        </p:nvGrpSpPr>
        <p:grpSpPr>
          <a:xfrm>
            <a:off x="4314294" y="1520555"/>
            <a:ext cx="515411" cy="530830"/>
            <a:chOff x="7076465" y="2494774"/>
            <a:chExt cx="468555" cy="482573"/>
          </a:xfrm>
          <a:solidFill>
            <a:srgbClr val="D6544F"/>
          </a:solidFill>
        </p:grpSpPr>
        <p:sp>
          <p:nvSpPr>
            <p:cNvPr id="62" name="Google Shape;1231;p65">
              <a:extLst>
                <a:ext uri="{FF2B5EF4-FFF2-40B4-BE49-F238E27FC236}">
                  <a16:creationId xmlns:a16="http://schemas.microsoft.com/office/drawing/2014/main" id="{8C3A672E-07EA-D06D-0532-EB76E04196D1}"/>
                </a:ext>
              </a:extLst>
            </p:cNvPr>
            <p:cNvSpPr/>
            <p:nvPr/>
          </p:nvSpPr>
          <p:spPr>
            <a:xfrm>
              <a:off x="7076465" y="2494774"/>
              <a:ext cx="468555" cy="482573"/>
            </a:xfrm>
            <a:custGeom>
              <a:avLst/>
              <a:gdLst/>
              <a:ahLst/>
              <a:cxnLst/>
              <a:rect l="l" t="t" r="r" b="b"/>
              <a:pathLst>
                <a:path w="13504" h="13908" extrusionOk="0">
                  <a:moveTo>
                    <a:pt x="10407" y="1620"/>
                  </a:moveTo>
                  <a:cubicBezTo>
                    <a:pt x="10431" y="1643"/>
                    <a:pt x="10479" y="1667"/>
                    <a:pt x="10479" y="1715"/>
                  </a:cubicBezTo>
                  <a:lnTo>
                    <a:pt x="10479" y="2024"/>
                  </a:lnTo>
                  <a:cubicBezTo>
                    <a:pt x="10479" y="2072"/>
                    <a:pt x="10431" y="2096"/>
                    <a:pt x="10407" y="2096"/>
                  </a:cubicBezTo>
                  <a:lnTo>
                    <a:pt x="8597" y="2096"/>
                  </a:lnTo>
                  <a:lnTo>
                    <a:pt x="8597" y="1620"/>
                  </a:lnTo>
                  <a:close/>
                  <a:moveTo>
                    <a:pt x="4930" y="1667"/>
                  </a:moveTo>
                  <a:lnTo>
                    <a:pt x="4930" y="2143"/>
                  </a:lnTo>
                  <a:lnTo>
                    <a:pt x="3120" y="2143"/>
                  </a:lnTo>
                  <a:cubicBezTo>
                    <a:pt x="3096" y="2120"/>
                    <a:pt x="3049" y="2096"/>
                    <a:pt x="3049" y="2072"/>
                  </a:cubicBezTo>
                  <a:lnTo>
                    <a:pt x="3049" y="1739"/>
                  </a:lnTo>
                  <a:cubicBezTo>
                    <a:pt x="3049" y="1691"/>
                    <a:pt x="3096" y="1667"/>
                    <a:pt x="3120" y="1667"/>
                  </a:cubicBezTo>
                  <a:close/>
                  <a:moveTo>
                    <a:pt x="7145" y="405"/>
                  </a:moveTo>
                  <a:cubicBezTo>
                    <a:pt x="7192" y="405"/>
                    <a:pt x="7216" y="429"/>
                    <a:pt x="7216" y="476"/>
                  </a:cubicBezTo>
                  <a:lnTo>
                    <a:pt x="7216" y="1191"/>
                  </a:lnTo>
                  <a:cubicBezTo>
                    <a:pt x="7216" y="1310"/>
                    <a:pt x="7311" y="1405"/>
                    <a:pt x="7431" y="1405"/>
                  </a:cubicBezTo>
                  <a:lnTo>
                    <a:pt x="8145" y="1405"/>
                  </a:lnTo>
                  <a:cubicBezTo>
                    <a:pt x="8216" y="1405"/>
                    <a:pt x="8240" y="1429"/>
                    <a:pt x="8240" y="1500"/>
                  </a:cubicBezTo>
                  <a:lnTo>
                    <a:pt x="8240" y="2215"/>
                  </a:lnTo>
                  <a:cubicBezTo>
                    <a:pt x="8240" y="2263"/>
                    <a:pt x="8193" y="2286"/>
                    <a:pt x="8145" y="2286"/>
                  </a:cubicBezTo>
                  <a:lnTo>
                    <a:pt x="7431" y="2286"/>
                  </a:lnTo>
                  <a:cubicBezTo>
                    <a:pt x="7311" y="2286"/>
                    <a:pt x="7216" y="2382"/>
                    <a:pt x="7216" y="2501"/>
                  </a:cubicBezTo>
                  <a:lnTo>
                    <a:pt x="7216" y="3215"/>
                  </a:lnTo>
                  <a:cubicBezTo>
                    <a:pt x="7216" y="3287"/>
                    <a:pt x="7192" y="3310"/>
                    <a:pt x="7145" y="3310"/>
                  </a:cubicBezTo>
                  <a:lnTo>
                    <a:pt x="6454" y="3310"/>
                  </a:lnTo>
                  <a:cubicBezTo>
                    <a:pt x="6383" y="3310"/>
                    <a:pt x="6359" y="3287"/>
                    <a:pt x="6359" y="3215"/>
                  </a:cubicBezTo>
                  <a:lnTo>
                    <a:pt x="6359" y="2501"/>
                  </a:lnTo>
                  <a:cubicBezTo>
                    <a:pt x="6359" y="2382"/>
                    <a:pt x="6264" y="2286"/>
                    <a:pt x="6145" y="2286"/>
                  </a:cubicBezTo>
                  <a:lnTo>
                    <a:pt x="5430" y="2286"/>
                  </a:lnTo>
                  <a:cubicBezTo>
                    <a:pt x="5383" y="2286"/>
                    <a:pt x="5359" y="2263"/>
                    <a:pt x="5359" y="2215"/>
                  </a:cubicBezTo>
                  <a:lnTo>
                    <a:pt x="5359" y="1500"/>
                  </a:lnTo>
                  <a:cubicBezTo>
                    <a:pt x="5359" y="1429"/>
                    <a:pt x="5383" y="1405"/>
                    <a:pt x="5430" y="1405"/>
                  </a:cubicBezTo>
                  <a:lnTo>
                    <a:pt x="6145" y="1405"/>
                  </a:lnTo>
                  <a:cubicBezTo>
                    <a:pt x="6264" y="1405"/>
                    <a:pt x="6359" y="1310"/>
                    <a:pt x="6359" y="1191"/>
                  </a:cubicBezTo>
                  <a:lnTo>
                    <a:pt x="6359" y="476"/>
                  </a:lnTo>
                  <a:cubicBezTo>
                    <a:pt x="6359" y="429"/>
                    <a:pt x="6383" y="405"/>
                    <a:pt x="6454" y="405"/>
                  </a:cubicBezTo>
                  <a:close/>
                  <a:moveTo>
                    <a:pt x="13051" y="8407"/>
                  </a:moveTo>
                  <a:cubicBezTo>
                    <a:pt x="13098" y="8407"/>
                    <a:pt x="13122" y="8430"/>
                    <a:pt x="13122" y="8454"/>
                  </a:cubicBezTo>
                  <a:lnTo>
                    <a:pt x="13122" y="9121"/>
                  </a:lnTo>
                  <a:cubicBezTo>
                    <a:pt x="13122" y="9145"/>
                    <a:pt x="13098" y="9169"/>
                    <a:pt x="13051" y="9169"/>
                  </a:cubicBezTo>
                  <a:lnTo>
                    <a:pt x="10217" y="9169"/>
                  </a:lnTo>
                  <a:lnTo>
                    <a:pt x="10217" y="8407"/>
                  </a:lnTo>
                  <a:close/>
                  <a:moveTo>
                    <a:pt x="2382" y="9574"/>
                  </a:moveTo>
                  <a:lnTo>
                    <a:pt x="2382" y="13431"/>
                  </a:lnTo>
                  <a:lnTo>
                    <a:pt x="1715" y="13431"/>
                  </a:lnTo>
                  <a:lnTo>
                    <a:pt x="1715" y="9574"/>
                  </a:lnTo>
                  <a:close/>
                  <a:moveTo>
                    <a:pt x="3334" y="9574"/>
                  </a:moveTo>
                  <a:lnTo>
                    <a:pt x="3334" y="13431"/>
                  </a:lnTo>
                  <a:lnTo>
                    <a:pt x="2763" y="13431"/>
                  </a:lnTo>
                  <a:lnTo>
                    <a:pt x="2763" y="9574"/>
                  </a:lnTo>
                  <a:close/>
                  <a:moveTo>
                    <a:pt x="6573" y="10526"/>
                  </a:moveTo>
                  <a:lnTo>
                    <a:pt x="6573" y="13431"/>
                  </a:lnTo>
                  <a:lnTo>
                    <a:pt x="5668" y="13431"/>
                  </a:lnTo>
                  <a:lnTo>
                    <a:pt x="5668" y="10526"/>
                  </a:lnTo>
                  <a:close/>
                  <a:moveTo>
                    <a:pt x="7859" y="10526"/>
                  </a:moveTo>
                  <a:lnTo>
                    <a:pt x="7859" y="13431"/>
                  </a:lnTo>
                  <a:lnTo>
                    <a:pt x="6954" y="13431"/>
                  </a:lnTo>
                  <a:lnTo>
                    <a:pt x="6954" y="10526"/>
                  </a:lnTo>
                  <a:close/>
                  <a:moveTo>
                    <a:pt x="12670" y="9574"/>
                  </a:moveTo>
                  <a:lnTo>
                    <a:pt x="12670" y="13431"/>
                  </a:lnTo>
                  <a:lnTo>
                    <a:pt x="12265" y="13431"/>
                  </a:lnTo>
                  <a:lnTo>
                    <a:pt x="12265" y="9574"/>
                  </a:lnTo>
                  <a:close/>
                  <a:moveTo>
                    <a:pt x="1310" y="9597"/>
                  </a:moveTo>
                  <a:lnTo>
                    <a:pt x="1310" y="13455"/>
                  </a:lnTo>
                  <a:lnTo>
                    <a:pt x="882" y="13455"/>
                  </a:lnTo>
                  <a:lnTo>
                    <a:pt x="882" y="9597"/>
                  </a:lnTo>
                  <a:close/>
                  <a:moveTo>
                    <a:pt x="10788" y="9597"/>
                  </a:moveTo>
                  <a:lnTo>
                    <a:pt x="10788" y="13455"/>
                  </a:lnTo>
                  <a:lnTo>
                    <a:pt x="10241" y="13455"/>
                  </a:lnTo>
                  <a:lnTo>
                    <a:pt x="10241" y="9597"/>
                  </a:lnTo>
                  <a:close/>
                  <a:moveTo>
                    <a:pt x="11836" y="9597"/>
                  </a:moveTo>
                  <a:lnTo>
                    <a:pt x="11836" y="13455"/>
                  </a:lnTo>
                  <a:lnTo>
                    <a:pt x="11193" y="13455"/>
                  </a:lnTo>
                  <a:lnTo>
                    <a:pt x="11193" y="9597"/>
                  </a:lnTo>
                  <a:close/>
                  <a:moveTo>
                    <a:pt x="6430" y="0"/>
                  </a:moveTo>
                  <a:cubicBezTo>
                    <a:pt x="6145" y="0"/>
                    <a:pt x="5954" y="214"/>
                    <a:pt x="5954" y="500"/>
                  </a:cubicBezTo>
                  <a:lnTo>
                    <a:pt x="5954" y="1024"/>
                  </a:lnTo>
                  <a:lnTo>
                    <a:pt x="5430" y="1024"/>
                  </a:lnTo>
                  <a:cubicBezTo>
                    <a:pt x="5263" y="1024"/>
                    <a:pt x="5121" y="1096"/>
                    <a:pt x="5025" y="1262"/>
                  </a:cubicBezTo>
                  <a:lnTo>
                    <a:pt x="3120" y="1262"/>
                  </a:lnTo>
                  <a:cubicBezTo>
                    <a:pt x="2858" y="1262"/>
                    <a:pt x="2644" y="1453"/>
                    <a:pt x="2644" y="1739"/>
                  </a:cubicBezTo>
                  <a:lnTo>
                    <a:pt x="2644" y="2048"/>
                  </a:lnTo>
                  <a:cubicBezTo>
                    <a:pt x="2644" y="2334"/>
                    <a:pt x="2858" y="2524"/>
                    <a:pt x="3120" y="2524"/>
                  </a:cubicBezTo>
                  <a:lnTo>
                    <a:pt x="3287" y="2524"/>
                  </a:lnTo>
                  <a:lnTo>
                    <a:pt x="3287" y="8002"/>
                  </a:lnTo>
                  <a:lnTo>
                    <a:pt x="2048" y="8002"/>
                  </a:lnTo>
                  <a:cubicBezTo>
                    <a:pt x="1929" y="8002"/>
                    <a:pt x="1834" y="8097"/>
                    <a:pt x="1834" y="8216"/>
                  </a:cubicBezTo>
                  <a:cubicBezTo>
                    <a:pt x="1834" y="8335"/>
                    <a:pt x="1929" y="8430"/>
                    <a:pt x="2048" y="8430"/>
                  </a:cubicBezTo>
                  <a:lnTo>
                    <a:pt x="3287" y="8430"/>
                  </a:lnTo>
                  <a:lnTo>
                    <a:pt x="3287" y="9193"/>
                  </a:lnTo>
                  <a:lnTo>
                    <a:pt x="477" y="9193"/>
                  </a:lnTo>
                  <a:cubicBezTo>
                    <a:pt x="429" y="9193"/>
                    <a:pt x="405" y="9169"/>
                    <a:pt x="405" y="9145"/>
                  </a:cubicBezTo>
                  <a:lnTo>
                    <a:pt x="405" y="8526"/>
                  </a:lnTo>
                  <a:cubicBezTo>
                    <a:pt x="405" y="8478"/>
                    <a:pt x="429" y="8454"/>
                    <a:pt x="477" y="8454"/>
                  </a:cubicBezTo>
                  <a:lnTo>
                    <a:pt x="1120" y="8454"/>
                  </a:lnTo>
                  <a:cubicBezTo>
                    <a:pt x="1239" y="8454"/>
                    <a:pt x="1334" y="8359"/>
                    <a:pt x="1334" y="8264"/>
                  </a:cubicBezTo>
                  <a:cubicBezTo>
                    <a:pt x="1334" y="8145"/>
                    <a:pt x="1239" y="8049"/>
                    <a:pt x="1120" y="8049"/>
                  </a:cubicBezTo>
                  <a:lnTo>
                    <a:pt x="477" y="8049"/>
                  </a:lnTo>
                  <a:cubicBezTo>
                    <a:pt x="191" y="8049"/>
                    <a:pt x="0" y="8264"/>
                    <a:pt x="0" y="8526"/>
                  </a:cubicBezTo>
                  <a:lnTo>
                    <a:pt x="0" y="9145"/>
                  </a:lnTo>
                  <a:cubicBezTo>
                    <a:pt x="0" y="9407"/>
                    <a:pt x="191" y="9621"/>
                    <a:pt x="429" y="9621"/>
                  </a:cubicBezTo>
                  <a:lnTo>
                    <a:pt x="429" y="13693"/>
                  </a:lnTo>
                  <a:cubicBezTo>
                    <a:pt x="429" y="13813"/>
                    <a:pt x="524" y="13908"/>
                    <a:pt x="643" y="13908"/>
                  </a:cubicBezTo>
                  <a:lnTo>
                    <a:pt x="12813" y="13908"/>
                  </a:lnTo>
                  <a:cubicBezTo>
                    <a:pt x="12932" y="13908"/>
                    <a:pt x="13027" y="13813"/>
                    <a:pt x="13027" y="13693"/>
                  </a:cubicBezTo>
                  <a:lnTo>
                    <a:pt x="13027" y="9621"/>
                  </a:lnTo>
                  <a:cubicBezTo>
                    <a:pt x="13265" y="9621"/>
                    <a:pt x="13479" y="9407"/>
                    <a:pt x="13479" y="9145"/>
                  </a:cubicBezTo>
                  <a:lnTo>
                    <a:pt x="13479" y="8526"/>
                  </a:lnTo>
                  <a:cubicBezTo>
                    <a:pt x="13503" y="8192"/>
                    <a:pt x="13289" y="7978"/>
                    <a:pt x="13051" y="7978"/>
                  </a:cubicBezTo>
                  <a:lnTo>
                    <a:pt x="10241" y="7978"/>
                  </a:lnTo>
                  <a:lnTo>
                    <a:pt x="10241" y="6192"/>
                  </a:lnTo>
                  <a:cubicBezTo>
                    <a:pt x="10241" y="6073"/>
                    <a:pt x="10145" y="6001"/>
                    <a:pt x="10026" y="6001"/>
                  </a:cubicBezTo>
                  <a:cubicBezTo>
                    <a:pt x="9907" y="6001"/>
                    <a:pt x="9812" y="6073"/>
                    <a:pt x="9812" y="6192"/>
                  </a:cubicBezTo>
                  <a:lnTo>
                    <a:pt x="9812" y="13431"/>
                  </a:lnTo>
                  <a:lnTo>
                    <a:pt x="8264" y="13431"/>
                  </a:lnTo>
                  <a:lnTo>
                    <a:pt x="8264" y="10312"/>
                  </a:lnTo>
                  <a:cubicBezTo>
                    <a:pt x="8264" y="10193"/>
                    <a:pt x="8169" y="10097"/>
                    <a:pt x="8050" y="10097"/>
                  </a:cubicBezTo>
                  <a:lnTo>
                    <a:pt x="5502" y="10097"/>
                  </a:lnTo>
                  <a:cubicBezTo>
                    <a:pt x="5383" y="10097"/>
                    <a:pt x="5287" y="10193"/>
                    <a:pt x="5287" y="10312"/>
                  </a:cubicBezTo>
                  <a:lnTo>
                    <a:pt x="5287" y="13431"/>
                  </a:lnTo>
                  <a:lnTo>
                    <a:pt x="3716" y="13431"/>
                  </a:lnTo>
                  <a:lnTo>
                    <a:pt x="3716" y="2501"/>
                  </a:lnTo>
                  <a:lnTo>
                    <a:pt x="5049" y="2501"/>
                  </a:lnTo>
                  <a:cubicBezTo>
                    <a:pt x="5144" y="2620"/>
                    <a:pt x="5287" y="2691"/>
                    <a:pt x="5430" y="2691"/>
                  </a:cubicBezTo>
                  <a:lnTo>
                    <a:pt x="5954" y="2691"/>
                  </a:lnTo>
                  <a:lnTo>
                    <a:pt x="5954" y="3191"/>
                  </a:lnTo>
                  <a:cubicBezTo>
                    <a:pt x="5954" y="3453"/>
                    <a:pt x="6145" y="3691"/>
                    <a:pt x="6430" y="3691"/>
                  </a:cubicBezTo>
                  <a:lnTo>
                    <a:pt x="7097" y="3691"/>
                  </a:lnTo>
                  <a:cubicBezTo>
                    <a:pt x="7359" y="3691"/>
                    <a:pt x="7573" y="3501"/>
                    <a:pt x="7573" y="3191"/>
                  </a:cubicBezTo>
                  <a:lnTo>
                    <a:pt x="7573" y="2715"/>
                  </a:lnTo>
                  <a:lnTo>
                    <a:pt x="8097" y="2715"/>
                  </a:lnTo>
                  <a:cubicBezTo>
                    <a:pt x="8240" y="2715"/>
                    <a:pt x="8383" y="2667"/>
                    <a:pt x="8478" y="2524"/>
                  </a:cubicBezTo>
                  <a:lnTo>
                    <a:pt x="9812" y="2524"/>
                  </a:lnTo>
                  <a:lnTo>
                    <a:pt x="9812" y="3120"/>
                  </a:lnTo>
                  <a:cubicBezTo>
                    <a:pt x="9812" y="3239"/>
                    <a:pt x="9907" y="3334"/>
                    <a:pt x="10026" y="3334"/>
                  </a:cubicBezTo>
                  <a:cubicBezTo>
                    <a:pt x="10145" y="3334"/>
                    <a:pt x="10241" y="3239"/>
                    <a:pt x="10241" y="3120"/>
                  </a:cubicBezTo>
                  <a:lnTo>
                    <a:pt x="10241" y="2524"/>
                  </a:lnTo>
                  <a:lnTo>
                    <a:pt x="10407" y="2524"/>
                  </a:lnTo>
                  <a:cubicBezTo>
                    <a:pt x="10669" y="2524"/>
                    <a:pt x="10884" y="2334"/>
                    <a:pt x="10884" y="2048"/>
                  </a:cubicBezTo>
                  <a:lnTo>
                    <a:pt x="10884" y="1739"/>
                  </a:lnTo>
                  <a:cubicBezTo>
                    <a:pt x="10884" y="1453"/>
                    <a:pt x="10669" y="1262"/>
                    <a:pt x="10407" y="1262"/>
                  </a:cubicBezTo>
                  <a:lnTo>
                    <a:pt x="8502" y="1262"/>
                  </a:lnTo>
                  <a:cubicBezTo>
                    <a:pt x="8407" y="1096"/>
                    <a:pt x="8264" y="1024"/>
                    <a:pt x="8097" y="1024"/>
                  </a:cubicBezTo>
                  <a:lnTo>
                    <a:pt x="7573" y="1024"/>
                  </a:lnTo>
                  <a:lnTo>
                    <a:pt x="7573" y="500"/>
                  </a:lnTo>
                  <a:cubicBezTo>
                    <a:pt x="7573" y="238"/>
                    <a:pt x="7383" y="0"/>
                    <a:pt x="70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2;p65">
              <a:extLst>
                <a:ext uri="{FF2B5EF4-FFF2-40B4-BE49-F238E27FC236}">
                  <a16:creationId xmlns:a16="http://schemas.microsoft.com/office/drawing/2014/main" id="{C0063068-6C07-7FA9-01DB-BE07206AB50C}"/>
                </a:ext>
              </a:extLst>
            </p:cNvPr>
            <p:cNvSpPr/>
            <p:nvPr/>
          </p:nvSpPr>
          <p:spPr>
            <a:xfrm>
              <a:off x="7416917" y="2628637"/>
              <a:ext cx="14885" cy="57043"/>
            </a:xfrm>
            <a:custGeom>
              <a:avLst/>
              <a:gdLst/>
              <a:ahLst/>
              <a:cxnLst/>
              <a:rect l="l" t="t" r="r" b="b"/>
              <a:pathLst>
                <a:path w="429" h="1644" extrusionOk="0">
                  <a:moveTo>
                    <a:pt x="214" y="0"/>
                  </a:moveTo>
                  <a:cubicBezTo>
                    <a:pt x="95" y="0"/>
                    <a:pt x="0" y="72"/>
                    <a:pt x="0" y="191"/>
                  </a:cubicBezTo>
                  <a:lnTo>
                    <a:pt x="0" y="1453"/>
                  </a:lnTo>
                  <a:cubicBezTo>
                    <a:pt x="0" y="1572"/>
                    <a:pt x="95" y="1643"/>
                    <a:pt x="214" y="1643"/>
                  </a:cubicBezTo>
                  <a:cubicBezTo>
                    <a:pt x="333" y="1643"/>
                    <a:pt x="429" y="1572"/>
                    <a:pt x="429" y="1453"/>
                  </a:cubicBezTo>
                  <a:lnTo>
                    <a:pt x="429" y="191"/>
                  </a:lnTo>
                  <a:cubicBezTo>
                    <a:pt x="429" y="72"/>
                    <a:pt x="333" y="0"/>
                    <a:pt x="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33;p65">
              <a:extLst>
                <a:ext uri="{FF2B5EF4-FFF2-40B4-BE49-F238E27FC236}">
                  <a16:creationId xmlns:a16="http://schemas.microsoft.com/office/drawing/2014/main" id="{9D6DBCC5-1080-16BA-12BF-0745E1C01926}"/>
                </a:ext>
              </a:extLst>
            </p:cNvPr>
            <p:cNvSpPr/>
            <p:nvPr/>
          </p:nvSpPr>
          <p:spPr>
            <a:xfrm>
              <a:off x="7223547" y="2634397"/>
              <a:ext cx="53746" cy="53746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1144" y="453"/>
                  </a:moveTo>
                  <a:cubicBezTo>
                    <a:pt x="1167" y="453"/>
                    <a:pt x="1167" y="477"/>
                    <a:pt x="1167" y="477"/>
                  </a:cubicBezTo>
                  <a:lnTo>
                    <a:pt x="1167" y="1144"/>
                  </a:lnTo>
                  <a:cubicBezTo>
                    <a:pt x="1167" y="1168"/>
                    <a:pt x="1144" y="1168"/>
                    <a:pt x="1144" y="1168"/>
                  </a:cubicBezTo>
                  <a:lnTo>
                    <a:pt x="477" y="1168"/>
                  </a:lnTo>
                  <a:cubicBezTo>
                    <a:pt x="453" y="1168"/>
                    <a:pt x="453" y="1144"/>
                    <a:pt x="453" y="1144"/>
                  </a:cubicBezTo>
                  <a:lnTo>
                    <a:pt x="453" y="477"/>
                  </a:lnTo>
                  <a:cubicBezTo>
                    <a:pt x="453" y="453"/>
                    <a:pt x="477" y="453"/>
                    <a:pt x="477" y="453"/>
                  </a:cubicBezTo>
                  <a:close/>
                  <a:moveTo>
                    <a:pt x="453" y="1"/>
                  </a:moveTo>
                  <a:cubicBezTo>
                    <a:pt x="215" y="1"/>
                    <a:pt x="0" y="215"/>
                    <a:pt x="0" y="453"/>
                  </a:cubicBezTo>
                  <a:lnTo>
                    <a:pt x="0" y="1096"/>
                  </a:lnTo>
                  <a:cubicBezTo>
                    <a:pt x="0" y="1334"/>
                    <a:pt x="215" y="1549"/>
                    <a:pt x="453" y="1549"/>
                  </a:cubicBezTo>
                  <a:lnTo>
                    <a:pt x="1120" y="1549"/>
                  </a:lnTo>
                  <a:cubicBezTo>
                    <a:pt x="1358" y="1549"/>
                    <a:pt x="1548" y="1334"/>
                    <a:pt x="1548" y="1096"/>
                  </a:cubicBezTo>
                  <a:lnTo>
                    <a:pt x="1548" y="453"/>
                  </a:lnTo>
                  <a:cubicBezTo>
                    <a:pt x="1548" y="215"/>
                    <a:pt x="1358" y="1"/>
                    <a:pt x="1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234;p65">
              <a:extLst>
                <a:ext uri="{FF2B5EF4-FFF2-40B4-BE49-F238E27FC236}">
                  <a16:creationId xmlns:a16="http://schemas.microsoft.com/office/drawing/2014/main" id="{2EA8D0CC-139F-FD80-A341-F13244DB10A4}"/>
                </a:ext>
              </a:extLst>
            </p:cNvPr>
            <p:cNvSpPr/>
            <p:nvPr/>
          </p:nvSpPr>
          <p:spPr>
            <a:xfrm>
              <a:off x="7283852" y="2634397"/>
              <a:ext cx="53746" cy="53746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1120" y="453"/>
                  </a:moveTo>
                  <a:cubicBezTo>
                    <a:pt x="1168" y="453"/>
                    <a:pt x="1168" y="477"/>
                    <a:pt x="1168" y="477"/>
                  </a:cubicBezTo>
                  <a:lnTo>
                    <a:pt x="1168" y="1144"/>
                  </a:lnTo>
                  <a:cubicBezTo>
                    <a:pt x="1168" y="1168"/>
                    <a:pt x="1120" y="1168"/>
                    <a:pt x="1120" y="1168"/>
                  </a:cubicBezTo>
                  <a:lnTo>
                    <a:pt x="477" y="1168"/>
                  </a:lnTo>
                  <a:cubicBezTo>
                    <a:pt x="453" y="1168"/>
                    <a:pt x="453" y="1144"/>
                    <a:pt x="453" y="1144"/>
                  </a:cubicBezTo>
                  <a:lnTo>
                    <a:pt x="453" y="477"/>
                  </a:lnTo>
                  <a:cubicBezTo>
                    <a:pt x="453" y="453"/>
                    <a:pt x="477" y="453"/>
                    <a:pt x="477" y="453"/>
                  </a:cubicBezTo>
                  <a:close/>
                  <a:moveTo>
                    <a:pt x="453" y="1"/>
                  </a:moveTo>
                  <a:cubicBezTo>
                    <a:pt x="215" y="1"/>
                    <a:pt x="1" y="215"/>
                    <a:pt x="1" y="453"/>
                  </a:cubicBezTo>
                  <a:lnTo>
                    <a:pt x="1" y="1096"/>
                  </a:lnTo>
                  <a:cubicBezTo>
                    <a:pt x="1" y="1334"/>
                    <a:pt x="215" y="1549"/>
                    <a:pt x="453" y="1549"/>
                  </a:cubicBezTo>
                  <a:lnTo>
                    <a:pt x="1096" y="1549"/>
                  </a:lnTo>
                  <a:cubicBezTo>
                    <a:pt x="1334" y="1549"/>
                    <a:pt x="1549" y="1334"/>
                    <a:pt x="1549" y="1096"/>
                  </a:cubicBezTo>
                  <a:lnTo>
                    <a:pt x="1549" y="453"/>
                  </a:lnTo>
                  <a:cubicBezTo>
                    <a:pt x="1549" y="215"/>
                    <a:pt x="133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235;p65">
              <a:extLst>
                <a:ext uri="{FF2B5EF4-FFF2-40B4-BE49-F238E27FC236}">
                  <a16:creationId xmlns:a16="http://schemas.microsoft.com/office/drawing/2014/main" id="{50811DF5-A88B-1271-D8C4-7D426F0C3451}"/>
                </a:ext>
              </a:extLst>
            </p:cNvPr>
            <p:cNvSpPr/>
            <p:nvPr/>
          </p:nvSpPr>
          <p:spPr>
            <a:xfrm>
              <a:off x="7343358" y="2634397"/>
              <a:ext cx="53746" cy="53746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1144" y="453"/>
                  </a:moveTo>
                  <a:cubicBezTo>
                    <a:pt x="1167" y="453"/>
                    <a:pt x="1167" y="477"/>
                    <a:pt x="1167" y="477"/>
                  </a:cubicBezTo>
                  <a:lnTo>
                    <a:pt x="1167" y="1144"/>
                  </a:lnTo>
                  <a:cubicBezTo>
                    <a:pt x="1167" y="1168"/>
                    <a:pt x="1144" y="1168"/>
                    <a:pt x="1144" y="1168"/>
                  </a:cubicBezTo>
                  <a:lnTo>
                    <a:pt x="477" y="1168"/>
                  </a:lnTo>
                  <a:cubicBezTo>
                    <a:pt x="453" y="1168"/>
                    <a:pt x="453" y="1144"/>
                    <a:pt x="453" y="1144"/>
                  </a:cubicBezTo>
                  <a:lnTo>
                    <a:pt x="453" y="477"/>
                  </a:lnTo>
                  <a:cubicBezTo>
                    <a:pt x="453" y="453"/>
                    <a:pt x="477" y="453"/>
                    <a:pt x="477" y="453"/>
                  </a:cubicBezTo>
                  <a:close/>
                  <a:moveTo>
                    <a:pt x="453" y="1"/>
                  </a:moveTo>
                  <a:cubicBezTo>
                    <a:pt x="215" y="1"/>
                    <a:pt x="1" y="215"/>
                    <a:pt x="1" y="453"/>
                  </a:cubicBezTo>
                  <a:lnTo>
                    <a:pt x="1" y="1096"/>
                  </a:lnTo>
                  <a:cubicBezTo>
                    <a:pt x="1" y="1334"/>
                    <a:pt x="215" y="1549"/>
                    <a:pt x="453" y="1549"/>
                  </a:cubicBezTo>
                  <a:lnTo>
                    <a:pt x="1120" y="1549"/>
                  </a:lnTo>
                  <a:cubicBezTo>
                    <a:pt x="1334" y="1549"/>
                    <a:pt x="1548" y="1334"/>
                    <a:pt x="1548" y="1096"/>
                  </a:cubicBezTo>
                  <a:lnTo>
                    <a:pt x="1548" y="453"/>
                  </a:lnTo>
                  <a:cubicBezTo>
                    <a:pt x="1548" y="215"/>
                    <a:pt x="1334" y="1"/>
                    <a:pt x="1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36;p65">
              <a:extLst>
                <a:ext uri="{FF2B5EF4-FFF2-40B4-BE49-F238E27FC236}">
                  <a16:creationId xmlns:a16="http://schemas.microsoft.com/office/drawing/2014/main" id="{624D7E4C-F9A1-6AA8-76D3-2BC758043179}"/>
                </a:ext>
              </a:extLst>
            </p:cNvPr>
            <p:cNvSpPr/>
            <p:nvPr/>
          </p:nvSpPr>
          <p:spPr>
            <a:xfrm>
              <a:off x="7223547" y="2698865"/>
              <a:ext cx="53746" cy="53746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1144" y="429"/>
                  </a:moveTo>
                  <a:cubicBezTo>
                    <a:pt x="1167" y="429"/>
                    <a:pt x="1167" y="477"/>
                    <a:pt x="1167" y="477"/>
                  </a:cubicBezTo>
                  <a:lnTo>
                    <a:pt x="1167" y="1120"/>
                  </a:lnTo>
                  <a:cubicBezTo>
                    <a:pt x="1167" y="1143"/>
                    <a:pt x="1144" y="1143"/>
                    <a:pt x="1144" y="1143"/>
                  </a:cubicBezTo>
                  <a:lnTo>
                    <a:pt x="477" y="1143"/>
                  </a:lnTo>
                  <a:cubicBezTo>
                    <a:pt x="453" y="1143"/>
                    <a:pt x="453" y="1120"/>
                    <a:pt x="453" y="1120"/>
                  </a:cubicBezTo>
                  <a:lnTo>
                    <a:pt x="453" y="477"/>
                  </a:lnTo>
                  <a:cubicBezTo>
                    <a:pt x="453" y="429"/>
                    <a:pt x="477" y="429"/>
                    <a:pt x="477" y="429"/>
                  </a:cubicBezTo>
                  <a:close/>
                  <a:moveTo>
                    <a:pt x="453" y="0"/>
                  </a:moveTo>
                  <a:cubicBezTo>
                    <a:pt x="215" y="0"/>
                    <a:pt x="0" y="191"/>
                    <a:pt x="0" y="429"/>
                  </a:cubicBezTo>
                  <a:lnTo>
                    <a:pt x="0" y="1096"/>
                  </a:lnTo>
                  <a:cubicBezTo>
                    <a:pt x="0" y="1334"/>
                    <a:pt x="215" y="1548"/>
                    <a:pt x="453" y="1548"/>
                  </a:cubicBezTo>
                  <a:lnTo>
                    <a:pt x="1120" y="1548"/>
                  </a:lnTo>
                  <a:cubicBezTo>
                    <a:pt x="1358" y="1548"/>
                    <a:pt x="1548" y="1334"/>
                    <a:pt x="1548" y="1096"/>
                  </a:cubicBezTo>
                  <a:lnTo>
                    <a:pt x="1548" y="429"/>
                  </a:lnTo>
                  <a:cubicBezTo>
                    <a:pt x="1548" y="191"/>
                    <a:pt x="1358" y="0"/>
                    <a:pt x="1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37;p65">
              <a:extLst>
                <a:ext uri="{FF2B5EF4-FFF2-40B4-BE49-F238E27FC236}">
                  <a16:creationId xmlns:a16="http://schemas.microsoft.com/office/drawing/2014/main" id="{ACB4A9BD-00D7-B89D-B73F-0668A8DC3D03}"/>
                </a:ext>
              </a:extLst>
            </p:cNvPr>
            <p:cNvSpPr/>
            <p:nvPr/>
          </p:nvSpPr>
          <p:spPr>
            <a:xfrm>
              <a:off x="7283852" y="2698865"/>
              <a:ext cx="53746" cy="53746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1120" y="429"/>
                  </a:moveTo>
                  <a:cubicBezTo>
                    <a:pt x="1168" y="429"/>
                    <a:pt x="1168" y="477"/>
                    <a:pt x="1168" y="477"/>
                  </a:cubicBezTo>
                  <a:lnTo>
                    <a:pt x="1168" y="1120"/>
                  </a:lnTo>
                  <a:cubicBezTo>
                    <a:pt x="1168" y="1143"/>
                    <a:pt x="1120" y="1143"/>
                    <a:pt x="1120" y="1143"/>
                  </a:cubicBezTo>
                  <a:lnTo>
                    <a:pt x="477" y="1143"/>
                  </a:lnTo>
                  <a:cubicBezTo>
                    <a:pt x="453" y="1143"/>
                    <a:pt x="453" y="1120"/>
                    <a:pt x="453" y="1120"/>
                  </a:cubicBezTo>
                  <a:lnTo>
                    <a:pt x="453" y="477"/>
                  </a:lnTo>
                  <a:cubicBezTo>
                    <a:pt x="453" y="429"/>
                    <a:pt x="477" y="429"/>
                    <a:pt x="477" y="429"/>
                  </a:cubicBezTo>
                  <a:close/>
                  <a:moveTo>
                    <a:pt x="453" y="0"/>
                  </a:moveTo>
                  <a:cubicBezTo>
                    <a:pt x="215" y="0"/>
                    <a:pt x="1" y="191"/>
                    <a:pt x="1" y="429"/>
                  </a:cubicBezTo>
                  <a:lnTo>
                    <a:pt x="1" y="1096"/>
                  </a:lnTo>
                  <a:cubicBezTo>
                    <a:pt x="1" y="1334"/>
                    <a:pt x="215" y="1548"/>
                    <a:pt x="453" y="1548"/>
                  </a:cubicBezTo>
                  <a:lnTo>
                    <a:pt x="1096" y="1548"/>
                  </a:lnTo>
                  <a:cubicBezTo>
                    <a:pt x="1334" y="1548"/>
                    <a:pt x="1549" y="1334"/>
                    <a:pt x="1549" y="1096"/>
                  </a:cubicBezTo>
                  <a:lnTo>
                    <a:pt x="1549" y="429"/>
                  </a:lnTo>
                  <a:cubicBezTo>
                    <a:pt x="1549" y="191"/>
                    <a:pt x="1334" y="0"/>
                    <a:pt x="1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38;p65">
              <a:extLst>
                <a:ext uri="{FF2B5EF4-FFF2-40B4-BE49-F238E27FC236}">
                  <a16:creationId xmlns:a16="http://schemas.microsoft.com/office/drawing/2014/main" id="{5CA3ADD5-FEE5-D9BF-5988-E10749E09ADC}"/>
                </a:ext>
              </a:extLst>
            </p:cNvPr>
            <p:cNvSpPr/>
            <p:nvPr/>
          </p:nvSpPr>
          <p:spPr>
            <a:xfrm>
              <a:off x="7343358" y="2698865"/>
              <a:ext cx="53746" cy="53746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1144" y="429"/>
                  </a:moveTo>
                  <a:cubicBezTo>
                    <a:pt x="1167" y="429"/>
                    <a:pt x="1167" y="477"/>
                    <a:pt x="1167" y="477"/>
                  </a:cubicBezTo>
                  <a:lnTo>
                    <a:pt x="1167" y="1120"/>
                  </a:lnTo>
                  <a:cubicBezTo>
                    <a:pt x="1167" y="1143"/>
                    <a:pt x="1144" y="1143"/>
                    <a:pt x="1144" y="1143"/>
                  </a:cubicBezTo>
                  <a:lnTo>
                    <a:pt x="477" y="1143"/>
                  </a:lnTo>
                  <a:cubicBezTo>
                    <a:pt x="453" y="1143"/>
                    <a:pt x="453" y="1120"/>
                    <a:pt x="453" y="1120"/>
                  </a:cubicBezTo>
                  <a:lnTo>
                    <a:pt x="453" y="477"/>
                  </a:lnTo>
                  <a:cubicBezTo>
                    <a:pt x="453" y="429"/>
                    <a:pt x="477" y="429"/>
                    <a:pt x="477" y="429"/>
                  </a:cubicBezTo>
                  <a:close/>
                  <a:moveTo>
                    <a:pt x="453" y="0"/>
                  </a:moveTo>
                  <a:cubicBezTo>
                    <a:pt x="215" y="0"/>
                    <a:pt x="1" y="191"/>
                    <a:pt x="1" y="429"/>
                  </a:cubicBezTo>
                  <a:lnTo>
                    <a:pt x="1" y="1096"/>
                  </a:lnTo>
                  <a:cubicBezTo>
                    <a:pt x="1" y="1334"/>
                    <a:pt x="215" y="1548"/>
                    <a:pt x="453" y="1548"/>
                  </a:cubicBezTo>
                  <a:lnTo>
                    <a:pt x="1120" y="1548"/>
                  </a:lnTo>
                  <a:cubicBezTo>
                    <a:pt x="1334" y="1548"/>
                    <a:pt x="1548" y="1334"/>
                    <a:pt x="1548" y="1096"/>
                  </a:cubicBezTo>
                  <a:lnTo>
                    <a:pt x="1548" y="429"/>
                  </a:lnTo>
                  <a:cubicBezTo>
                    <a:pt x="1548" y="191"/>
                    <a:pt x="1334" y="0"/>
                    <a:pt x="1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1239;p65">
              <a:extLst>
                <a:ext uri="{FF2B5EF4-FFF2-40B4-BE49-F238E27FC236}">
                  <a16:creationId xmlns:a16="http://schemas.microsoft.com/office/drawing/2014/main" id="{3A222960-4D09-5D59-D271-8C3B13DEA05D}"/>
                </a:ext>
              </a:extLst>
            </p:cNvPr>
            <p:cNvSpPr/>
            <p:nvPr/>
          </p:nvSpPr>
          <p:spPr>
            <a:xfrm>
              <a:off x="7224380" y="2763298"/>
              <a:ext cx="54544" cy="53746"/>
            </a:xfrm>
            <a:custGeom>
              <a:avLst/>
              <a:gdLst/>
              <a:ahLst/>
              <a:cxnLst/>
              <a:rect l="l" t="t" r="r" b="b"/>
              <a:pathLst>
                <a:path w="1572" h="1549" extrusionOk="0">
                  <a:moveTo>
                    <a:pt x="1120" y="429"/>
                  </a:moveTo>
                  <a:cubicBezTo>
                    <a:pt x="1143" y="429"/>
                    <a:pt x="1143" y="453"/>
                    <a:pt x="1143" y="453"/>
                  </a:cubicBezTo>
                  <a:lnTo>
                    <a:pt x="1143" y="1120"/>
                  </a:lnTo>
                  <a:cubicBezTo>
                    <a:pt x="1143" y="1144"/>
                    <a:pt x="1120" y="1144"/>
                    <a:pt x="1120" y="1144"/>
                  </a:cubicBezTo>
                  <a:lnTo>
                    <a:pt x="453" y="1144"/>
                  </a:lnTo>
                  <a:cubicBezTo>
                    <a:pt x="429" y="1144"/>
                    <a:pt x="429" y="1120"/>
                    <a:pt x="429" y="1120"/>
                  </a:cubicBezTo>
                  <a:lnTo>
                    <a:pt x="429" y="453"/>
                  </a:lnTo>
                  <a:cubicBezTo>
                    <a:pt x="429" y="429"/>
                    <a:pt x="453" y="429"/>
                    <a:pt x="453" y="429"/>
                  </a:cubicBezTo>
                  <a:close/>
                  <a:moveTo>
                    <a:pt x="453" y="1"/>
                  </a:moveTo>
                  <a:cubicBezTo>
                    <a:pt x="215" y="1"/>
                    <a:pt x="0" y="215"/>
                    <a:pt x="0" y="453"/>
                  </a:cubicBezTo>
                  <a:lnTo>
                    <a:pt x="0" y="1120"/>
                  </a:lnTo>
                  <a:cubicBezTo>
                    <a:pt x="0" y="1358"/>
                    <a:pt x="215" y="1549"/>
                    <a:pt x="453" y="1549"/>
                  </a:cubicBezTo>
                  <a:lnTo>
                    <a:pt x="1120" y="1549"/>
                  </a:lnTo>
                  <a:cubicBezTo>
                    <a:pt x="1358" y="1549"/>
                    <a:pt x="1572" y="1358"/>
                    <a:pt x="1572" y="1120"/>
                  </a:cubicBezTo>
                  <a:lnTo>
                    <a:pt x="1572" y="453"/>
                  </a:lnTo>
                  <a:cubicBezTo>
                    <a:pt x="1524" y="191"/>
                    <a:pt x="1358" y="1"/>
                    <a:pt x="1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240;p65">
              <a:extLst>
                <a:ext uri="{FF2B5EF4-FFF2-40B4-BE49-F238E27FC236}">
                  <a16:creationId xmlns:a16="http://schemas.microsoft.com/office/drawing/2014/main" id="{C8BDCC6B-3881-2274-614C-286E88929EE1}"/>
                </a:ext>
              </a:extLst>
            </p:cNvPr>
            <p:cNvSpPr/>
            <p:nvPr/>
          </p:nvSpPr>
          <p:spPr>
            <a:xfrm>
              <a:off x="7284684" y="2763298"/>
              <a:ext cx="53746" cy="53746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1096" y="429"/>
                  </a:moveTo>
                  <a:cubicBezTo>
                    <a:pt x="1144" y="429"/>
                    <a:pt x="1144" y="453"/>
                    <a:pt x="1144" y="453"/>
                  </a:cubicBezTo>
                  <a:lnTo>
                    <a:pt x="1144" y="1120"/>
                  </a:lnTo>
                  <a:cubicBezTo>
                    <a:pt x="1144" y="1144"/>
                    <a:pt x="1096" y="1144"/>
                    <a:pt x="1096" y="1144"/>
                  </a:cubicBezTo>
                  <a:lnTo>
                    <a:pt x="453" y="1144"/>
                  </a:lnTo>
                  <a:cubicBezTo>
                    <a:pt x="429" y="1144"/>
                    <a:pt x="429" y="1120"/>
                    <a:pt x="429" y="1120"/>
                  </a:cubicBezTo>
                  <a:lnTo>
                    <a:pt x="429" y="453"/>
                  </a:lnTo>
                  <a:cubicBezTo>
                    <a:pt x="429" y="429"/>
                    <a:pt x="453" y="429"/>
                    <a:pt x="453" y="429"/>
                  </a:cubicBezTo>
                  <a:close/>
                  <a:moveTo>
                    <a:pt x="453" y="1"/>
                  </a:moveTo>
                  <a:cubicBezTo>
                    <a:pt x="215" y="1"/>
                    <a:pt x="1" y="215"/>
                    <a:pt x="1" y="453"/>
                  </a:cubicBezTo>
                  <a:lnTo>
                    <a:pt x="1" y="1120"/>
                  </a:lnTo>
                  <a:cubicBezTo>
                    <a:pt x="1" y="1358"/>
                    <a:pt x="215" y="1549"/>
                    <a:pt x="453" y="1549"/>
                  </a:cubicBezTo>
                  <a:lnTo>
                    <a:pt x="1096" y="1549"/>
                  </a:lnTo>
                  <a:cubicBezTo>
                    <a:pt x="1334" y="1549"/>
                    <a:pt x="1549" y="1358"/>
                    <a:pt x="1549" y="1120"/>
                  </a:cubicBezTo>
                  <a:lnTo>
                    <a:pt x="1549" y="453"/>
                  </a:lnTo>
                  <a:cubicBezTo>
                    <a:pt x="1525" y="191"/>
                    <a:pt x="133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41;p65">
              <a:extLst>
                <a:ext uri="{FF2B5EF4-FFF2-40B4-BE49-F238E27FC236}">
                  <a16:creationId xmlns:a16="http://schemas.microsoft.com/office/drawing/2014/main" id="{D765459C-D91E-DB5C-8257-868F2392DDB3}"/>
                </a:ext>
              </a:extLst>
            </p:cNvPr>
            <p:cNvSpPr/>
            <p:nvPr/>
          </p:nvSpPr>
          <p:spPr>
            <a:xfrm>
              <a:off x="7345023" y="2763298"/>
              <a:ext cx="53746" cy="53746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1096" y="429"/>
                  </a:moveTo>
                  <a:cubicBezTo>
                    <a:pt x="1119" y="429"/>
                    <a:pt x="1119" y="453"/>
                    <a:pt x="1119" y="453"/>
                  </a:cubicBezTo>
                  <a:lnTo>
                    <a:pt x="1119" y="1120"/>
                  </a:lnTo>
                  <a:cubicBezTo>
                    <a:pt x="1119" y="1144"/>
                    <a:pt x="1096" y="1144"/>
                    <a:pt x="1096" y="1144"/>
                  </a:cubicBezTo>
                  <a:lnTo>
                    <a:pt x="429" y="1144"/>
                  </a:lnTo>
                  <a:cubicBezTo>
                    <a:pt x="405" y="1144"/>
                    <a:pt x="405" y="1120"/>
                    <a:pt x="405" y="1120"/>
                  </a:cubicBezTo>
                  <a:lnTo>
                    <a:pt x="405" y="453"/>
                  </a:lnTo>
                  <a:cubicBezTo>
                    <a:pt x="405" y="429"/>
                    <a:pt x="429" y="429"/>
                    <a:pt x="429" y="429"/>
                  </a:cubicBezTo>
                  <a:close/>
                  <a:moveTo>
                    <a:pt x="429" y="1"/>
                  </a:moveTo>
                  <a:cubicBezTo>
                    <a:pt x="191" y="1"/>
                    <a:pt x="0" y="215"/>
                    <a:pt x="0" y="453"/>
                  </a:cubicBezTo>
                  <a:lnTo>
                    <a:pt x="0" y="1120"/>
                  </a:lnTo>
                  <a:cubicBezTo>
                    <a:pt x="0" y="1358"/>
                    <a:pt x="191" y="1549"/>
                    <a:pt x="429" y="1549"/>
                  </a:cubicBezTo>
                  <a:lnTo>
                    <a:pt x="1096" y="1549"/>
                  </a:lnTo>
                  <a:cubicBezTo>
                    <a:pt x="1334" y="1549"/>
                    <a:pt x="1548" y="1358"/>
                    <a:pt x="1548" y="1120"/>
                  </a:cubicBezTo>
                  <a:lnTo>
                    <a:pt x="1548" y="453"/>
                  </a:lnTo>
                  <a:cubicBezTo>
                    <a:pt x="1500" y="191"/>
                    <a:pt x="133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3" name="Picture 522">
            <a:extLst>
              <a:ext uri="{FF2B5EF4-FFF2-40B4-BE49-F238E27FC236}">
                <a16:creationId xmlns:a16="http://schemas.microsoft.com/office/drawing/2014/main" id="{3AC04C7E-BA28-7BEF-833B-14CAC05E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64" y="495133"/>
            <a:ext cx="915824" cy="959433"/>
          </a:xfrm>
          <a:prstGeom prst="rect">
            <a:avLst/>
          </a:prstGeom>
        </p:spPr>
      </p:pic>
      <p:sp>
        <p:nvSpPr>
          <p:cNvPr id="537" name="Google Shape;537;p48"/>
          <p:cNvSpPr txBox="1">
            <a:spLocks noGrp="1"/>
          </p:cNvSpPr>
          <p:nvPr>
            <p:ph type="title"/>
          </p:nvPr>
        </p:nvSpPr>
        <p:spPr>
          <a:xfrm>
            <a:off x="852767" y="431632"/>
            <a:ext cx="358979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Krub Medium" panose="00000600000000000000" pitchFamily="2" charset="-34"/>
                <a:cs typeface="Krub Medium" panose="00000600000000000000" pitchFamily="2" charset="-34"/>
              </a:rPr>
              <a:t>MOTIVATION</a:t>
            </a:r>
            <a:endParaRPr sz="4000"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EE227-F89B-9B88-E3FA-D0F351A2344E}"/>
              </a:ext>
            </a:extLst>
          </p:cNvPr>
          <p:cNvSpPr txBox="1"/>
          <p:nvPr/>
        </p:nvSpPr>
        <p:spPr>
          <a:xfrm>
            <a:off x="5473249" y="1944321"/>
            <a:ext cx="3353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Our motivation is </a:t>
            </a:r>
            <a:r>
              <a:rPr lang="en-IN" dirty="0" err="1">
                <a:solidFill>
                  <a:srgbClr val="FFFFFF"/>
                </a:solidFill>
              </a:rPr>
              <a:t>fueled</a:t>
            </a:r>
            <a:r>
              <a:rPr lang="en-IN" dirty="0">
                <a:solidFill>
                  <a:srgbClr val="FFFFFF"/>
                </a:solidFill>
              </a:rPr>
              <a:t> by a profound desire to enhance healthcare outcomes.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86ED49-5089-556D-F39D-AA2DAC08014F}"/>
              </a:ext>
            </a:extLst>
          </p:cNvPr>
          <p:cNvSpPr txBox="1"/>
          <p:nvPr/>
        </p:nvSpPr>
        <p:spPr>
          <a:xfrm>
            <a:off x="671460" y="4005025"/>
            <a:ext cx="2993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We are driven by a vision of improved healthcare accessibility. </a:t>
            </a:r>
            <a:endParaRPr lang="en-IN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F9DA6-82E4-3031-D959-7E77B0469F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5155" y="3602060"/>
            <a:ext cx="524550" cy="5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35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 txBox="1">
            <a:spLocks noGrp="1"/>
          </p:cNvSpPr>
          <p:nvPr>
            <p:ph type="subTitle" idx="1"/>
          </p:nvPr>
        </p:nvSpPr>
        <p:spPr>
          <a:xfrm>
            <a:off x="1458150" y="1371775"/>
            <a:ext cx="6227700" cy="18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“With every heart beat we live to see the sunset, with each drop of blood donated; another precious life will live to see the sunrise.”</a:t>
            </a:r>
          </a:p>
        </p:txBody>
      </p:sp>
      <p:sp>
        <p:nvSpPr>
          <p:cNvPr id="474" name="Google Shape;474;p43"/>
          <p:cNvSpPr txBox="1">
            <a:spLocks noGrp="1"/>
          </p:cNvSpPr>
          <p:nvPr>
            <p:ph type="title"/>
          </p:nvPr>
        </p:nvSpPr>
        <p:spPr>
          <a:xfrm>
            <a:off x="2290050" y="304536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Krub Medium" panose="00000600000000000000" pitchFamily="2" charset="-34"/>
                <a:cs typeface="Krub Medium" panose="00000600000000000000" pitchFamily="2" charset="-34"/>
              </a:rPr>
              <a:t>— </a:t>
            </a:r>
            <a:r>
              <a:rPr lang="en-IN" dirty="0">
                <a:latin typeface="Krub Medium" panose="00000600000000000000" pitchFamily="2" charset="-34"/>
                <a:cs typeface="Krub Medium" panose="00000600000000000000" pitchFamily="2" charset="-34"/>
              </a:rPr>
              <a:t>Wayne </a:t>
            </a:r>
            <a:r>
              <a:rPr lang="en-IN" dirty="0" err="1">
                <a:latin typeface="Krub Medium" panose="00000600000000000000" pitchFamily="2" charset="-34"/>
                <a:cs typeface="Krub Medium" panose="00000600000000000000" pitchFamily="2" charset="-34"/>
              </a:rPr>
              <a:t>Chirisa</a:t>
            </a:r>
            <a:endParaRPr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2099E0-9BB5-9205-DB7B-61F48C5F1FAE}"/>
              </a:ext>
            </a:extLst>
          </p:cNvPr>
          <p:cNvSpPr/>
          <p:nvPr/>
        </p:nvSpPr>
        <p:spPr>
          <a:xfrm>
            <a:off x="1010036" y="850708"/>
            <a:ext cx="121929" cy="3986898"/>
          </a:xfrm>
          <a:prstGeom prst="roundRect">
            <a:avLst>
              <a:gd name="adj" fmla="val 479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723;p53">
            <a:extLst>
              <a:ext uri="{FF2B5EF4-FFF2-40B4-BE49-F238E27FC236}">
                <a16:creationId xmlns:a16="http://schemas.microsoft.com/office/drawing/2014/main" id="{D880D972-BA85-EC84-5056-342AF9D61484}"/>
              </a:ext>
            </a:extLst>
          </p:cNvPr>
          <p:cNvSpPr txBox="1">
            <a:spLocks/>
          </p:cNvSpPr>
          <p:nvPr/>
        </p:nvSpPr>
        <p:spPr>
          <a:xfrm>
            <a:off x="2942867" y="1265084"/>
            <a:ext cx="3543043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36A97-05A3-C3DB-4584-DDD673AAAF97}"/>
              </a:ext>
            </a:extLst>
          </p:cNvPr>
          <p:cNvSpPr txBox="1"/>
          <p:nvPr/>
        </p:nvSpPr>
        <p:spPr>
          <a:xfrm>
            <a:off x="3799205" y="1708277"/>
            <a:ext cx="433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A web-based software that provides an all-in-one platform for blood bank management operations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9" name="Google Shape;723;p53">
            <a:extLst>
              <a:ext uri="{FF2B5EF4-FFF2-40B4-BE49-F238E27FC236}">
                <a16:creationId xmlns:a16="http://schemas.microsoft.com/office/drawing/2014/main" id="{83A6F19C-9B6F-16C0-B3BD-5A3CEF12893F}"/>
              </a:ext>
            </a:extLst>
          </p:cNvPr>
          <p:cNvSpPr txBox="1">
            <a:spLocks/>
          </p:cNvSpPr>
          <p:nvPr/>
        </p:nvSpPr>
        <p:spPr>
          <a:xfrm>
            <a:off x="2737261" y="2462344"/>
            <a:ext cx="4031445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Target 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D3692-F02C-F1FB-1053-C85EA0E9E740}"/>
              </a:ext>
            </a:extLst>
          </p:cNvPr>
          <p:cNvSpPr txBox="1"/>
          <p:nvPr/>
        </p:nvSpPr>
        <p:spPr>
          <a:xfrm>
            <a:off x="3799205" y="2896353"/>
            <a:ext cx="4157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Hospitals and other healthcare facilities, as well as blood donors and recipients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2" name="Google Shape;723;p53">
            <a:extLst>
              <a:ext uri="{FF2B5EF4-FFF2-40B4-BE49-F238E27FC236}">
                <a16:creationId xmlns:a16="http://schemas.microsoft.com/office/drawing/2014/main" id="{E36C0344-D189-5FFA-F0A0-117D8C7CD44F}"/>
              </a:ext>
            </a:extLst>
          </p:cNvPr>
          <p:cNvSpPr txBox="1">
            <a:spLocks/>
          </p:cNvSpPr>
          <p:nvPr/>
        </p:nvSpPr>
        <p:spPr>
          <a:xfrm>
            <a:off x="3039872" y="3694679"/>
            <a:ext cx="3532533" cy="6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Krona One"/>
              <a:buNone/>
              <a:defRPr sz="8000" b="1" i="0" u="none" strike="noStrike" cap="none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0"/>
              <a:buFont typeface="Oswald"/>
              <a:buNone/>
              <a:defRPr sz="8000" b="1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IN" sz="2400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Key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70589-B6B3-5733-2B5D-4E4246031AA6}"/>
              </a:ext>
            </a:extLst>
          </p:cNvPr>
          <p:cNvSpPr txBox="1"/>
          <p:nvPr/>
        </p:nvSpPr>
        <p:spPr>
          <a:xfrm>
            <a:off x="3799205" y="4158868"/>
            <a:ext cx="4157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Blood stock management, donor registration, and blood request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2" name="Google Shape;537;p48">
            <a:extLst>
              <a:ext uri="{FF2B5EF4-FFF2-40B4-BE49-F238E27FC236}">
                <a16:creationId xmlns:a16="http://schemas.microsoft.com/office/drawing/2014/main" id="{8FAC751E-A709-B6F4-A577-E083C9FED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166" y="190198"/>
            <a:ext cx="477333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latin typeface="Krub Medium" panose="00000600000000000000" pitchFamily="2" charset="-34"/>
                <a:cs typeface="Krub Medium" panose="00000600000000000000" pitchFamily="2" charset="-34"/>
              </a:rPr>
              <a:t>Project Overview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96D87-71FB-AF17-DF0F-9C0DE216F915}"/>
              </a:ext>
            </a:extLst>
          </p:cNvPr>
          <p:cNvGrpSpPr/>
          <p:nvPr/>
        </p:nvGrpSpPr>
        <p:grpSpPr>
          <a:xfrm>
            <a:off x="1010036" y="1503178"/>
            <a:ext cx="2808634" cy="120834"/>
            <a:chOff x="1010036" y="1103128"/>
            <a:chExt cx="2808634" cy="12083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221F5F7-08FC-CCDC-871F-D6ABA69ED877}"/>
                </a:ext>
              </a:extLst>
            </p:cNvPr>
            <p:cNvCxnSpPr/>
            <p:nvPr/>
          </p:nvCxnSpPr>
          <p:spPr>
            <a:xfrm>
              <a:off x="1117512" y="1163545"/>
              <a:ext cx="2701158" cy="0"/>
            </a:xfrm>
            <a:prstGeom prst="straightConnector1">
              <a:avLst/>
            </a:prstGeom>
            <a:ln w="19050">
              <a:prstDash val="sys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A5E523-8CA5-1B6C-D775-8EC39D791460}"/>
                </a:ext>
              </a:extLst>
            </p:cNvPr>
            <p:cNvSpPr/>
            <p:nvPr/>
          </p:nvSpPr>
          <p:spPr>
            <a:xfrm>
              <a:off x="1010036" y="1103128"/>
              <a:ext cx="121929" cy="120834"/>
            </a:xfrm>
            <a:prstGeom prst="ellipse">
              <a:avLst/>
            </a:prstGeom>
            <a:solidFill>
              <a:srgbClr val="D654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79DF09-8CB7-C8E6-D67B-8F137980524D}"/>
              </a:ext>
            </a:extLst>
          </p:cNvPr>
          <p:cNvGrpSpPr/>
          <p:nvPr/>
        </p:nvGrpSpPr>
        <p:grpSpPr>
          <a:xfrm>
            <a:off x="1010036" y="2706286"/>
            <a:ext cx="2808634" cy="120834"/>
            <a:chOff x="1010036" y="1103128"/>
            <a:chExt cx="2808634" cy="12083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E25B17-7EC6-1324-2EBC-1B6C8FF3DCF9}"/>
                </a:ext>
              </a:extLst>
            </p:cNvPr>
            <p:cNvCxnSpPr/>
            <p:nvPr/>
          </p:nvCxnSpPr>
          <p:spPr>
            <a:xfrm>
              <a:off x="1117512" y="1163545"/>
              <a:ext cx="2701158" cy="0"/>
            </a:xfrm>
            <a:prstGeom prst="straightConnector1">
              <a:avLst/>
            </a:prstGeom>
            <a:ln w="19050">
              <a:prstDash val="sys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94D02A-66C5-1394-863E-E41D73960364}"/>
                </a:ext>
              </a:extLst>
            </p:cNvPr>
            <p:cNvSpPr/>
            <p:nvPr/>
          </p:nvSpPr>
          <p:spPr>
            <a:xfrm>
              <a:off x="1010036" y="1103128"/>
              <a:ext cx="121929" cy="120834"/>
            </a:xfrm>
            <a:prstGeom prst="ellipse">
              <a:avLst/>
            </a:prstGeom>
            <a:solidFill>
              <a:srgbClr val="D654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698181-3F84-405F-0443-94430DA91074}"/>
              </a:ext>
            </a:extLst>
          </p:cNvPr>
          <p:cNvGrpSpPr/>
          <p:nvPr/>
        </p:nvGrpSpPr>
        <p:grpSpPr>
          <a:xfrm>
            <a:off x="1010036" y="3936443"/>
            <a:ext cx="2808634" cy="120834"/>
            <a:chOff x="1010036" y="1103128"/>
            <a:chExt cx="2808634" cy="12083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67E39F1-7152-E9B7-A3F3-B46759BF1455}"/>
                </a:ext>
              </a:extLst>
            </p:cNvPr>
            <p:cNvCxnSpPr/>
            <p:nvPr/>
          </p:nvCxnSpPr>
          <p:spPr>
            <a:xfrm>
              <a:off x="1117512" y="1163545"/>
              <a:ext cx="2701158" cy="0"/>
            </a:xfrm>
            <a:prstGeom prst="straightConnector1">
              <a:avLst/>
            </a:prstGeom>
            <a:ln w="19050">
              <a:prstDash val="sys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9D3DC1-D605-9C32-6CB0-B0CB46D95A92}"/>
                </a:ext>
              </a:extLst>
            </p:cNvPr>
            <p:cNvSpPr/>
            <p:nvPr/>
          </p:nvSpPr>
          <p:spPr>
            <a:xfrm>
              <a:off x="1010036" y="1103128"/>
              <a:ext cx="121929" cy="120834"/>
            </a:xfrm>
            <a:prstGeom prst="ellipse">
              <a:avLst/>
            </a:prstGeom>
            <a:solidFill>
              <a:srgbClr val="D654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127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3"/>
          <p:cNvSpPr txBox="1">
            <a:spLocks noGrp="1"/>
          </p:cNvSpPr>
          <p:nvPr>
            <p:ph type="title"/>
          </p:nvPr>
        </p:nvSpPr>
        <p:spPr>
          <a:xfrm>
            <a:off x="304800" y="1307099"/>
            <a:ext cx="4565595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Krub Medium" panose="00000600000000000000" pitchFamily="2" charset="-34"/>
                <a:cs typeface="Krub Medium" panose="00000600000000000000" pitchFamily="2" charset="-34"/>
              </a:rPr>
              <a:t>DIAGRAMS</a:t>
            </a:r>
            <a:endParaRPr sz="4800" dirty="0">
              <a:latin typeface="Krub Medium" panose="00000600000000000000" pitchFamily="2" charset="-34"/>
              <a:cs typeface="Krub Medium" panose="000006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C5DB2-BEC9-AF1B-4E5A-67B7434CF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395" y="919524"/>
            <a:ext cx="3311071" cy="330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1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838AF8D-0181-017C-2017-8D9A7B13D231}"/>
              </a:ext>
            </a:extLst>
          </p:cNvPr>
          <p:cNvSpPr txBox="1"/>
          <p:nvPr/>
        </p:nvSpPr>
        <p:spPr>
          <a:xfrm>
            <a:off x="477381" y="12252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</a:pPr>
            <a:r>
              <a:rPr lang="en-IN" sz="3200" b="1" dirty="0">
                <a:solidFill>
                  <a:srgbClr val="FFFFFF"/>
                </a:solidFill>
                <a:latin typeface="Krub Medium" panose="00000600000000000000" pitchFamily="2" charset="-34"/>
                <a:cs typeface="Krub Medium" panose="00000600000000000000" pitchFamily="2" charset="-34"/>
              </a:rPr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4141B-92F8-6F25-9AD9-FA6E7CFE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85" y="658345"/>
            <a:ext cx="4220182" cy="44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92622"/>
      </p:ext>
    </p:extLst>
  </p:cSld>
  <p:clrMapOvr>
    <a:masterClrMapping/>
  </p:clrMapOvr>
</p:sld>
</file>

<file path=ppt/theme/theme1.xml><?xml version="1.0" encoding="utf-8"?>
<a:theme xmlns:a="http://schemas.openxmlformats.org/drawingml/2006/main" name="Blood Bank Center by Slidesgo">
  <a:themeElements>
    <a:clrScheme name="Simple Light">
      <a:dk1>
        <a:srgbClr val="2C0604"/>
      </a:dk1>
      <a:lt1>
        <a:srgbClr val="A82B1E"/>
      </a:lt1>
      <a:dk2>
        <a:srgbClr val="E5CF81"/>
      </a:dk2>
      <a:lt2>
        <a:srgbClr val="000000"/>
      </a:lt2>
      <a:accent1>
        <a:srgbClr val="FF6D67"/>
      </a:accent1>
      <a:accent2>
        <a:srgbClr val="FFBDCE"/>
      </a:accent2>
      <a:accent3>
        <a:srgbClr val="D03932"/>
      </a:accent3>
      <a:accent4>
        <a:srgbClr val="8E2638"/>
      </a:accent4>
      <a:accent5>
        <a:srgbClr val="FFFFFF"/>
      </a:accent5>
      <a:accent6>
        <a:srgbClr val="E17D96"/>
      </a:accent6>
      <a:hlink>
        <a:srgbClr val="8000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665</Words>
  <Application>Microsoft Office PowerPoint</Application>
  <PresentationFormat>On-screen Show (16:9)</PresentationFormat>
  <Paragraphs>114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Barlow</vt:lpstr>
      <vt:lpstr>Krona One</vt:lpstr>
      <vt:lpstr>Krub Medium</vt:lpstr>
      <vt:lpstr>Oswald</vt:lpstr>
      <vt:lpstr>Söhne</vt:lpstr>
      <vt:lpstr>Blood Bank Center by Slidesgo</vt:lpstr>
      <vt:lpstr>BLOOD BANK MANAGEMENT SYSTEM</vt:lpstr>
      <vt:lpstr>OUR TEAM</vt:lpstr>
      <vt:lpstr>Problem Statement</vt:lpstr>
      <vt:lpstr>PROBLEM STATEMENT</vt:lpstr>
      <vt:lpstr>MOTIVATION</vt:lpstr>
      <vt:lpstr>— Wayne Chirisa</vt:lpstr>
      <vt:lpstr>Project Overview</vt:lpstr>
      <vt:lpstr>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 I GA T I ON</vt:lpstr>
      <vt:lpstr>L A Y O U T </vt:lpstr>
      <vt:lpstr>REGISTRATION PROCESS</vt:lpstr>
      <vt:lpstr>INVENTORY MANAGEMENT</vt:lpstr>
      <vt:lpstr>PowerPoint Presentation</vt:lpstr>
      <vt:lpstr>PowerPoint Presentation</vt:lpstr>
      <vt:lpstr>ADMIN  DASHBOARD</vt:lpstr>
      <vt:lpstr>PowerPoint Presentation</vt:lpstr>
      <vt:lpstr>PowerPoint Presentation</vt:lpstr>
      <vt:lpstr>DATABASE MANAGEMENT</vt:lpstr>
      <vt:lpstr>COMPONEN T S</vt:lpstr>
      <vt:lpstr>SECURITY</vt:lpstr>
      <vt:lpstr>TOOLS &amp; TECHNOLOGIES</vt:lpstr>
      <vt:lpstr>PowerPoint Presentation</vt:lpstr>
      <vt:lpstr>SECURITY MEASURES</vt:lpstr>
      <vt:lpstr>CHALLENGES DURING IMPLEMENTATION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BANK MANAGEMENT SYSTEM</dc:title>
  <cp:lastModifiedBy>Shivam Sikotra</cp:lastModifiedBy>
  <cp:revision>13</cp:revision>
  <dcterms:modified xsi:type="dcterms:W3CDTF">2023-12-14T08:30:58Z</dcterms:modified>
</cp:coreProperties>
</file>